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6"/>
  </p:notesMasterIdLst>
  <p:sldIdLst>
    <p:sldId id="258" r:id="rId2"/>
    <p:sldId id="259" r:id="rId3"/>
    <p:sldId id="260" r:id="rId4"/>
    <p:sldId id="263" r:id="rId5"/>
    <p:sldId id="268" r:id="rId6"/>
    <p:sldId id="270" r:id="rId7"/>
    <p:sldId id="271" r:id="rId8"/>
    <p:sldId id="272" r:id="rId9"/>
    <p:sldId id="257" r:id="rId10"/>
    <p:sldId id="273" r:id="rId11"/>
    <p:sldId id="275" r:id="rId12"/>
    <p:sldId id="279" r:id="rId13"/>
    <p:sldId id="288" r:id="rId14"/>
    <p:sldId id="274" r:id="rId15"/>
    <p:sldId id="277" r:id="rId16"/>
    <p:sldId id="281" r:id="rId17"/>
    <p:sldId id="280" r:id="rId18"/>
    <p:sldId id="282" r:id="rId19"/>
    <p:sldId id="283" r:id="rId20"/>
    <p:sldId id="284" r:id="rId21"/>
    <p:sldId id="292" r:id="rId22"/>
    <p:sldId id="286" r:id="rId23"/>
    <p:sldId id="287" r:id="rId24"/>
    <p:sldId id="289" r:id="rId25"/>
    <p:sldId id="290" r:id="rId26"/>
    <p:sldId id="291" r:id="rId27"/>
    <p:sldId id="285" r:id="rId28"/>
    <p:sldId id="293" r:id="rId29"/>
    <p:sldId id="294" r:id="rId30"/>
    <p:sldId id="256" r:id="rId31"/>
    <p:sldId id="296" r:id="rId32"/>
    <p:sldId id="297" r:id="rId33"/>
    <p:sldId id="405" r:id="rId34"/>
    <p:sldId id="278" r:id="rId35"/>
    <p:sldId id="276" r:id="rId36"/>
    <p:sldId id="295" r:id="rId37"/>
    <p:sldId id="408" r:id="rId38"/>
    <p:sldId id="406" r:id="rId39"/>
    <p:sldId id="407" r:id="rId40"/>
    <p:sldId id="409" r:id="rId41"/>
    <p:sldId id="412" r:id="rId42"/>
    <p:sldId id="411" r:id="rId43"/>
    <p:sldId id="410" r:id="rId44"/>
    <p:sldId id="413"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40"/>
    <p:restoredTop sz="94299"/>
  </p:normalViewPr>
  <p:slideViewPr>
    <p:cSldViewPr snapToGrid="0" snapToObjects="1">
      <p:cViewPr varScale="1">
        <p:scale>
          <a:sx n="90" d="100"/>
          <a:sy n="90" d="100"/>
        </p:scale>
        <p:origin x="192" y="7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682F8C-8050-7A4C-A0D0-05CD1BB75C02}" type="datetimeFigureOut">
              <a:rPr lang="en-US" smtClean="0"/>
              <a:t>7/20/20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457FAE-425D-AE4B-9873-EC6C5A4D2BA3}" type="slidenum">
              <a:rPr lang="en-US" smtClean="0"/>
              <a:t>‹#›</a:t>
            </a:fld>
            <a:endParaRPr lang="en-US"/>
          </a:p>
        </p:txBody>
      </p:sp>
    </p:spTree>
    <p:extLst>
      <p:ext uri="{BB962C8B-B14F-4D97-AF65-F5344CB8AC3E}">
        <p14:creationId xmlns:p14="http://schemas.microsoft.com/office/powerpoint/2010/main" val="150246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5042C33-10C8-FA43-A21F-B913A1B19E7F}"/>
              </a:ext>
            </a:extLst>
          </p:cNvPr>
          <p:cNvSpPr>
            <a:spLocks noGrp="1" noChangeArrowheads="1"/>
          </p:cNvSpPr>
          <p:nvPr>
            <p:ph type="sldNum" sz="quarter" idx="5"/>
          </p:nvPr>
        </p:nvSpPr>
        <p:spPr>
          <a:ln/>
        </p:spPr>
        <p:txBody>
          <a:bodyPr/>
          <a:lstStyle/>
          <a:p>
            <a:fld id="{23DBBAD2-5613-9944-A01F-837FDC2A0651}" type="slidenum">
              <a:rPr lang="en-US" altLang="en-US"/>
              <a:pPr/>
              <a:t>2</a:t>
            </a:fld>
            <a:endParaRPr lang="en-US" altLang="en-US"/>
          </a:p>
        </p:txBody>
      </p:sp>
      <p:sp>
        <p:nvSpPr>
          <p:cNvPr id="39938" name="Rectangle 2">
            <a:extLst>
              <a:ext uri="{FF2B5EF4-FFF2-40B4-BE49-F238E27FC236}">
                <a16:creationId xmlns:a16="http://schemas.microsoft.com/office/drawing/2014/main" id="{4089992D-9B00-5B45-A0EF-555C67692434}"/>
              </a:ext>
            </a:extLst>
          </p:cNvPr>
          <p:cNvSpPr>
            <a:spLocks noGrp="1" noRot="1" noChangeAspect="1" noChangeArrowheads="1" noTextEdit="1"/>
          </p:cNvSpPr>
          <p:nvPr>
            <p:ph type="sldImg"/>
          </p:nvPr>
        </p:nvSpPr>
        <p:spPr>
          <a:ln/>
        </p:spPr>
      </p:sp>
      <p:sp>
        <p:nvSpPr>
          <p:cNvPr id="39939" name="Rectangle 3">
            <a:extLst>
              <a:ext uri="{FF2B5EF4-FFF2-40B4-BE49-F238E27FC236}">
                <a16:creationId xmlns:a16="http://schemas.microsoft.com/office/drawing/2014/main" id="{000E4B2D-F254-BC41-B0E9-C6BE8B662ADC}"/>
              </a:ext>
            </a:extLst>
          </p:cNvPr>
          <p:cNvSpPr>
            <a:spLocks noGrp="1" noChangeArrowheads="1"/>
          </p:cNvSpPr>
          <p:nvPr>
            <p:ph type="body" idx="1"/>
          </p:nvPr>
        </p:nvSpPr>
        <p:spPr/>
        <p:txBody>
          <a:bodyPr/>
          <a:lstStyle/>
          <a:p>
            <a:r>
              <a:rPr lang="en-US" altLang="en-US"/>
              <a:t>R is a software that provides a programming environment for doing statistical data analysis. This software was written by Robert Gentleman and Ross Ihaka and the name of the software bear the name of the creators. It is a free implementation of S, another popular statistical software. R can be effectively used for data storage, data analysis and a variety of graphing functions. R is distributed free and it is an open source software. </a:t>
            </a:r>
          </a:p>
        </p:txBody>
      </p:sp>
    </p:spTree>
    <p:extLst>
      <p:ext uri="{BB962C8B-B14F-4D97-AF65-F5344CB8AC3E}">
        <p14:creationId xmlns:p14="http://schemas.microsoft.com/office/powerpoint/2010/main" val="3807714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t>
            </a:r>
            <a:r>
              <a:rPr lang="en-US" dirty="0" err="1"/>
              <a:t>requireNamespace</a:t>
            </a:r>
            <a:r>
              <a:rPr lang="en-US" dirty="0"/>
              <a:t>("</a:t>
            </a:r>
            <a:r>
              <a:rPr lang="en-US" dirty="0" err="1"/>
              <a:t>BiocManager</a:t>
            </a:r>
            <a:r>
              <a:rPr lang="en-US" dirty="0"/>
              <a:t>", quietly = TRUE)) </a:t>
            </a:r>
            <a:r>
              <a:rPr lang="en-US" dirty="0" err="1"/>
              <a:t>install.packages</a:t>
            </a:r>
            <a:r>
              <a:rPr lang="en-US" dirty="0"/>
              <a:t>("</a:t>
            </a:r>
            <a:r>
              <a:rPr lang="en-US" dirty="0" err="1"/>
              <a:t>BiocManager</a:t>
            </a:r>
            <a:r>
              <a:rPr lang="en-US" dirty="0"/>
              <a:t>") </a:t>
            </a:r>
            <a:r>
              <a:rPr lang="en-US" dirty="0" err="1"/>
              <a:t>BiocManager</a:t>
            </a:r>
            <a:r>
              <a:rPr lang="en-US" dirty="0"/>
              <a:t>::install("DESeq2")</a:t>
            </a:r>
          </a:p>
        </p:txBody>
      </p:sp>
      <p:sp>
        <p:nvSpPr>
          <p:cNvPr id="4" name="Slide Number Placeholder 3"/>
          <p:cNvSpPr>
            <a:spLocks noGrp="1"/>
          </p:cNvSpPr>
          <p:nvPr>
            <p:ph type="sldNum" sz="quarter" idx="5"/>
          </p:nvPr>
        </p:nvSpPr>
        <p:spPr/>
        <p:txBody>
          <a:bodyPr/>
          <a:lstStyle/>
          <a:p>
            <a:fld id="{E8457FAE-425D-AE4B-9873-EC6C5A4D2BA3}" type="slidenum">
              <a:rPr lang="en-US" smtClean="0"/>
              <a:t>11</a:t>
            </a:fld>
            <a:endParaRPr lang="en-US"/>
          </a:p>
        </p:txBody>
      </p:sp>
    </p:spTree>
    <p:extLst>
      <p:ext uri="{BB962C8B-B14F-4D97-AF65-F5344CB8AC3E}">
        <p14:creationId xmlns:p14="http://schemas.microsoft.com/office/powerpoint/2010/main" val="3240847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t>
            </a:r>
            <a:r>
              <a:rPr lang="en-US" dirty="0" err="1"/>
              <a:t>requireNamespace</a:t>
            </a:r>
            <a:r>
              <a:rPr lang="en-US" dirty="0"/>
              <a:t>("</a:t>
            </a:r>
            <a:r>
              <a:rPr lang="en-US" dirty="0" err="1"/>
              <a:t>BiocManager</a:t>
            </a:r>
            <a:r>
              <a:rPr lang="en-US" dirty="0"/>
              <a:t>", quietly = TRUE)) </a:t>
            </a:r>
            <a:r>
              <a:rPr lang="en-US" dirty="0" err="1"/>
              <a:t>install.packages</a:t>
            </a:r>
            <a:r>
              <a:rPr lang="en-US" dirty="0"/>
              <a:t>("</a:t>
            </a:r>
            <a:r>
              <a:rPr lang="en-US" dirty="0" err="1"/>
              <a:t>BiocManager</a:t>
            </a:r>
            <a:r>
              <a:rPr lang="en-US" dirty="0"/>
              <a:t>") </a:t>
            </a:r>
            <a:r>
              <a:rPr lang="en-US" dirty="0" err="1"/>
              <a:t>BiocManager</a:t>
            </a:r>
            <a:r>
              <a:rPr lang="en-US" dirty="0"/>
              <a:t>::install("DESeq2")</a:t>
            </a:r>
          </a:p>
        </p:txBody>
      </p:sp>
      <p:sp>
        <p:nvSpPr>
          <p:cNvPr id="4" name="Slide Number Placeholder 3"/>
          <p:cNvSpPr>
            <a:spLocks noGrp="1"/>
          </p:cNvSpPr>
          <p:nvPr>
            <p:ph type="sldNum" sz="quarter" idx="5"/>
          </p:nvPr>
        </p:nvSpPr>
        <p:spPr/>
        <p:txBody>
          <a:bodyPr/>
          <a:lstStyle/>
          <a:p>
            <a:fld id="{E8457FAE-425D-AE4B-9873-EC6C5A4D2BA3}" type="slidenum">
              <a:rPr lang="en-US" smtClean="0"/>
              <a:t>14</a:t>
            </a:fld>
            <a:endParaRPr lang="en-US"/>
          </a:p>
        </p:txBody>
      </p:sp>
    </p:spTree>
    <p:extLst>
      <p:ext uri="{BB962C8B-B14F-4D97-AF65-F5344CB8AC3E}">
        <p14:creationId xmlns:p14="http://schemas.microsoft.com/office/powerpoint/2010/main" val="3593349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457FAE-425D-AE4B-9873-EC6C5A4D2BA3}" type="slidenum">
              <a:rPr lang="en-US" smtClean="0"/>
              <a:t>15</a:t>
            </a:fld>
            <a:endParaRPr lang="en-US"/>
          </a:p>
        </p:txBody>
      </p:sp>
    </p:spTree>
    <p:extLst>
      <p:ext uri="{BB962C8B-B14F-4D97-AF65-F5344CB8AC3E}">
        <p14:creationId xmlns:p14="http://schemas.microsoft.com/office/powerpoint/2010/main" val="3309020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t>
            </a:r>
            <a:r>
              <a:rPr lang="en-US" dirty="0" err="1"/>
              <a:t>requireNamespace</a:t>
            </a:r>
            <a:r>
              <a:rPr lang="en-US" dirty="0"/>
              <a:t>("</a:t>
            </a:r>
            <a:r>
              <a:rPr lang="en-US" dirty="0" err="1"/>
              <a:t>BiocManager</a:t>
            </a:r>
            <a:r>
              <a:rPr lang="en-US" dirty="0"/>
              <a:t>", quietly = TRUE)) </a:t>
            </a:r>
            <a:r>
              <a:rPr lang="en-US" dirty="0" err="1"/>
              <a:t>install.packages</a:t>
            </a:r>
            <a:r>
              <a:rPr lang="en-US" dirty="0"/>
              <a:t>("</a:t>
            </a:r>
            <a:r>
              <a:rPr lang="en-US" dirty="0" err="1"/>
              <a:t>BiocManager</a:t>
            </a:r>
            <a:r>
              <a:rPr lang="en-US" dirty="0"/>
              <a:t>") </a:t>
            </a:r>
            <a:r>
              <a:rPr lang="en-US" dirty="0" err="1"/>
              <a:t>BiocManager</a:t>
            </a:r>
            <a:r>
              <a:rPr lang="en-US" dirty="0"/>
              <a:t>::install("DESeq2")</a:t>
            </a:r>
          </a:p>
        </p:txBody>
      </p:sp>
      <p:sp>
        <p:nvSpPr>
          <p:cNvPr id="4" name="Slide Number Placeholder 3"/>
          <p:cNvSpPr>
            <a:spLocks noGrp="1"/>
          </p:cNvSpPr>
          <p:nvPr>
            <p:ph type="sldNum" sz="quarter" idx="5"/>
          </p:nvPr>
        </p:nvSpPr>
        <p:spPr/>
        <p:txBody>
          <a:bodyPr/>
          <a:lstStyle/>
          <a:p>
            <a:fld id="{E8457FAE-425D-AE4B-9873-EC6C5A4D2BA3}" type="slidenum">
              <a:rPr lang="en-US" smtClean="0"/>
              <a:t>16</a:t>
            </a:fld>
            <a:endParaRPr lang="en-US"/>
          </a:p>
        </p:txBody>
      </p:sp>
    </p:spTree>
    <p:extLst>
      <p:ext uri="{BB962C8B-B14F-4D97-AF65-F5344CB8AC3E}">
        <p14:creationId xmlns:p14="http://schemas.microsoft.com/office/powerpoint/2010/main" val="25828089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457FAE-425D-AE4B-9873-EC6C5A4D2BA3}" type="slidenum">
              <a:rPr lang="en-US" smtClean="0"/>
              <a:t>17</a:t>
            </a:fld>
            <a:endParaRPr lang="en-US"/>
          </a:p>
        </p:txBody>
      </p:sp>
    </p:spTree>
    <p:extLst>
      <p:ext uri="{BB962C8B-B14F-4D97-AF65-F5344CB8AC3E}">
        <p14:creationId xmlns:p14="http://schemas.microsoft.com/office/powerpoint/2010/main" val="38645856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t>
            </a:r>
            <a:r>
              <a:rPr lang="en-US" dirty="0" err="1"/>
              <a:t>requireNamespace</a:t>
            </a:r>
            <a:r>
              <a:rPr lang="en-US" dirty="0"/>
              <a:t>("</a:t>
            </a:r>
            <a:r>
              <a:rPr lang="en-US" dirty="0" err="1"/>
              <a:t>BiocManager</a:t>
            </a:r>
            <a:r>
              <a:rPr lang="en-US" dirty="0"/>
              <a:t>", quietly = TRUE)) </a:t>
            </a:r>
            <a:r>
              <a:rPr lang="en-US" dirty="0" err="1"/>
              <a:t>install.packages</a:t>
            </a:r>
            <a:r>
              <a:rPr lang="en-US" dirty="0"/>
              <a:t>("</a:t>
            </a:r>
            <a:r>
              <a:rPr lang="en-US" dirty="0" err="1"/>
              <a:t>BiocManager</a:t>
            </a:r>
            <a:r>
              <a:rPr lang="en-US" dirty="0"/>
              <a:t>") </a:t>
            </a:r>
            <a:r>
              <a:rPr lang="en-US" dirty="0" err="1"/>
              <a:t>BiocManager</a:t>
            </a:r>
            <a:r>
              <a:rPr lang="en-US" dirty="0"/>
              <a:t>::install("DESeq2")</a:t>
            </a:r>
          </a:p>
        </p:txBody>
      </p:sp>
      <p:sp>
        <p:nvSpPr>
          <p:cNvPr id="4" name="Slide Number Placeholder 3"/>
          <p:cNvSpPr>
            <a:spLocks noGrp="1"/>
          </p:cNvSpPr>
          <p:nvPr>
            <p:ph type="sldNum" sz="quarter" idx="5"/>
          </p:nvPr>
        </p:nvSpPr>
        <p:spPr/>
        <p:txBody>
          <a:bodyPr/>
          <a:lstStyle/>
          <a:p>
            <a:fld id="{E8457FAE-425D-AE4B-9873-EC6C5A4D2BA3}" type="slidenum">
              <a:rPr lang="en-US" smtClean="0"/>
              <a:t>18</a:t>
            </a:fld>
            <a:endParaRPr lang="en-US"/>
          </a:p>
        </p:txBody>
      </p:sp>
    </p:spTree>
    <p:extLst>
      <p:ext uri="{BB962C8B-B14F-4D97-AF65-F5344CB8AC3E}">
        <p14:creationId xmlns:p14="http://schemas.microsoft.com/office/powerpoint/2010/main" val="13634226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t>
            </a:r>
            <a:r>
              <a:rPr lang="en-US" dirty="0" err="1"/>
              <a:t>requireNamespace</a:t>
            </a:r>
            <a:r>
              <a:rPr lang="en-US" dirty="0"/>
              <a:t>("</a:t>
            </a:r>
            <a:r>
              <a:rPr lang="en-US" dirty="0" err="1"/>
              <a:t>BiocManager</a:t>
            </a:r>
            <a:r>
              <a:rPr lang="en-US" dirty="0"/>
              <a:t>", quietly = TRUE)) </a:t>
            </a:r>
            <a:r>
              <a:rPr lang="en-US" dirty="0" err="1"/>
              <a:t>install.packages</a:t>
            </a:r>
            <a:r>
              <a:rPr lang="en-US" dirty="0"/>
              <a:t>("</a:t>
            </a:r>
            <a:r>
              <a:rPr lang="en-US" dirty="0" err="1"/>
              <a:t>BiocManager</a:t>
            </a:r>
            <a:r>
              <a:rPr lang="en-US" dirty="0"/>
              <a:t>") </a:t>
            </a:r>
            <a:r>
              <a:rPr lang="en-US" dirty="0" err="1"/>
              <a:t>BiocManager</a:t>
            </a:r>
            <a:r>
              <a:rPr lang="en-US" dirty="0"/>
              <a:t>::install("DESeq2")</a:t>
            </a:r>
          </a:p>
        </p:txBody>
      </p:sp>
      <p:sp>
        <p:nvSpPr>
          <p:cNvPr id="4" name="Slide Number Placeholder 3"/>
          <p:cNvSpPr>
            <a:spLocks noGrp="1"/>
          </p:cNvSpPr>
          <p:nvPr>
            <p:ph type="sldNum" sz="quarter" idx="5"/>
          </p:nvPr>
        </p:nvSpPr>
        <p:spPr/>
        <p:txBody>
          <a:bodyPr/>
          <a:lstStyle/>
          <a:p>
            <a:fld id="{E8457FAE-425D-AE4B-9873-EC6C5A4D2BA3}" type="slidenum">
              <a:rPr lang="en-US" smtClean="0"/>
              <a:t>19</a:t>
            </a:fld>
            <a:endParaRPr lang="en-US"/>
          </a:p>
        </p:txBody>
      </p:sp>
    </p:spTree>
    <p:extLst>
      <p:ext uri="{BB962C8B-B14F-4D97-AF65-F5344CB8AC3E}">
        <p14:creationId xmlns:p14="http://schemas.microsoft.com/office/powerpoint/2010/main" val="12596970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t>
            </a:r>
            <a:r>
              <a:rPr lang="en-US" dirty="0" err="1"/>
              <a:t>requireNamespace</a:t>
            </a:r>
            <a:r>
              <a:rPr lang="en-US" dirty="0"/>
              <a:t>("</a:t>
            </a:r>
            <a:r>
              <a:rPr lang="en-US" dirty="0" err="1"/>
              <a:t>BiocManager</a:t>
            </a:r>
            <a:r>
              <a:rPr lang="en-US" dirty="0"/>
              <a:t>", quietly = TRUE)) </a:t>
            </a:r>
            <a:r>
              <a:rPr lang="en-US" dirty="0" err="1"/>
              <a:t>install.packages</a:t>
            </a:r>
            <a:r>
              <a:rPr lang="en-US" dirty="0"/>
              <a:t>("</a:t>
            </a:r>
            <a:r>
              <a:rPr lang="en-US" dirty="0" err="1"/>
              <a:t>BiocManager</a:t>
            </a:r>
            <a:r>
              <a:rPr lang="en-US" dirty="0"/>
              <a:t>") </a:t>
            </a:r>
            <a:r>
              <a:rPr lang="en-US" dirty="0" err="1"/>
              <a:t>BiocManager</a:t>
            </a:r>
            <a:r>
              <a:rPr lang="en-US" dirty="0"/>
              <a:t>::install("DESeq2")</a:t>
            </a:r>
          </a:p>
        </p:txBody>
      </p:sp>
      <p:sp>
        <p:nvSpPr>
          <p:cNvPr id="4" name="Slide Number Placeholder 3"/>
          <p:cNvSpPr>
            <a:spLocks noGrp="1"/>
          </p:cNvSpPr>
          <p:nvPr>
            <p:ph type="sldNum" sz="quarter" idx="5"/>
          </p:nvPr>
        </p:nvSpPr>
        <p:spPr/>
        <p:txBody>
          <a:bodyPr/>
          <a:lstStyle/>
          <a:p>
            <a:fld id="{E8457FAE-425D-AE4B-9873-EC6C5A4D2BA3}" type="slidenum">
              <a:rPr lang="en-US" smtClean="0"/>
              <a:t>20</a:t>
            </a:fld>
            <a:endParaRPr lang="en-US"/>
          </a:p>
        </p:txBody>
      </p:sp>
    </p:spTree>
    <p:extLst>
      <p:ext uri="{BB962C8B-B14F-4D97-AF65-F5344CB8AC3E}">
        <p14:creationId xmlns:p14="http://schemas.microsoft.com/office/powerpoint/2010/main" val="4270161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t>
            </a:r>
            <a:r>
              <a:rPr lang="en-US" dirty="0" err="1"/>
              <a:t>requireNamespace</a:t>
            </a:r>
            <a:r>
              <a:rPr lang="en-US" dirty="0"/>
              <a:t>("</a:t>
            </a:r>
            <a:r>
              <a:rPr lang="en-US" dirty="0" err="1"/>
              <a:t>BiocManager</a:t>
            </a:r>
            <a:r>
              <a:rPr lang="en-US" dirty="0"/>
              <a:t>", quietly = TRUE)) </a:t>
            </a:r>
            <a:r>
              <a:rPr lang="en-US" dirty="0" err="1"/>
              <a:t>install.packages</a:t>
            </a:r>
            <a:r>
              <a:rPr lang="en-US" dirty="0"/>
              <a:t>("</a:t>
            </a:r>
            <a:r>
              <a:rPr lang="en-US" dirty="0" err="1"/>
              <a:t>BiocManager</a:t>
            </a:r>
            <a:r>
              <a:rPr lang="en-US" dirty="0"/>
              <a:t>") </a:t>
            </a:r>
            <a:r>
              <a:rPr lang="en-US" dirty="0" err="1"/>
              <a:t>BiocManager</a:t>
            </a:r>
            <a:r>
              <a:rPr lang="en-US" dirty="0"/>
              <a:t>::install("DESeq2")</a:t>
            </a:r>
          </a:p>
        </p:txBody>
      </p:sp>
      <p:sp>
        <p:nvSpPr>
          <p:cNvPr id="4" name="Slide Number Placeholder 3"/>
          <p:cNvSpPr>
            <a:spLocks noGrp="1"/>
          </p:cNvSpPr>
          <p:nvPr>
            <p:ph type="sldNum" sz="quarter" idx="5"/>
          </p:nvPr>
        </p:nvSpPr>
        <p:spPr/>
        <p:txBody>
          <a:bodyPr/>
          <a:lstStyle/>
          <a:p>
            <a:fld id="{E8457FAE-425D-AE4B-9873-EC6C5A4D2BA3}" type="slidenum">
              <a:rPr lang="en-US" smtClean="0"/>
              <a:t>21</a:t>
            </a:fld>
            <a:endParaRPr lang="en-US"/>
          </a:p>
        </p:txBody>
      </p:sp>
    </p:spTree>
    <p:extLst>
      <p:ext uri="{BB962C8B-B14F-4D97-AF65-F5344CB8AC3E}">
        <p14:creationId xmlns:p14="http://schemas.microsoft.com/office/powerpoint/2010/main" val="5176744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t>
            </a:r>
            <a:r>
              <a:rPr lang="en-US" dirty="0" err="1"/>
              <a:t>requireNamespace</a:t>
            </a:r>
            <a:r>
              <a:rPr lang="en-US" dirty="0"/>
              <a:t>("</a:t>
            </a:r>
            <a:r>
              <a:rPr lang="en-US" dirty="0" err="1"/>
              <a:t>BiocManager</a:t>
            </a:r>
            <a:r>
              <a:rPr lang="en-US" dirty="0"/>
              <a:t>", quietly = TRUE)) </a:t>
            </a:r>
            <a:r>
              <a:rPr lang="en-US" dirty="0" err="1"/>
              <a:t>install.packages</a:t>
            </a:r>
            <a:r>
              <a:rPr lang="en-US" dirty="0"/>
              <a:t>("</a:t>
            </a:r>
            <a:r>
              <a:rPr lang="en-US" dirty="0" err="1"/>
              <a:t>BiocManager</a:t>
            </a:r>
            <a:r>
              <a:rPr lang="en-US" dirty="0"/>
              <a:t>") </a:t>
            </a:r>
            <a:r>
              <a:rPr lang="en-US" dirty="0" err="1"/>
              <a:t>BiocManager</a:t>
            </a:r>
            <a:r>
              <a:rPr lang="en-US" dirty="0"/>
              <a:t>::install("DESeq2")</a:t>
            </a:r>
          </a:p>
        </p:txBody>
      </p:sp>
      <p:sp>
        <p:nvSpPr>
          <p:cNvPr id="4" name="Slide Number Placeholder 3"/>
          <p:cNvSpPr>
            <a:spLocks noGrp="1"/>
          </p:cNvSpPr>
          <p:nvPr>
            <p:ph type="sldNum" sz="quarter" idx="5"/>
          </p:nvPr>
        </p:nvSpPr>
        <p:spPr/>
        <p:txBody>
          <a:bodyPr/>
          <a:lstStyle/>
          <a:p>
            <a:fld id="{E8457FAE-425D-AE4B-9873-EC6C5A4D2BA3}" type="slidenum">
              <a:rPr lang="en-US" smtClean="0"/>
              <a:t>22</a:t>
            </a:fld>
            <a:endParaRPr lang="en-US"/>
          </a:p>
        </p:txBody>
      </p:sp>
    </p:spTree>
    <p:extLst>
      <p:ext uri="{BB962C8B-B14F-4D97-AF65-F5344CB8AC3E}">
        <p14:creationId xmlns:p14="http://schemas.microsoft.com/office/powerpoint/2010/main" val="737768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BFBD117-607C-D549-8A2F-411C05E139F6}"/>
              </a:ext>
            </a:extLst>
          </p:cNvPr>
          <p:cNvSpPr>
            <a:spLocks noGrp="1" noChangeArrowheads="1"/>
          </p:cNvSpPr>
          <p:nvPr>
            <p:ph type="sldNum" sz="quarter" idx="5"/>
          </p:nvPr>
        </p:nvSpPr>
        <p:spPr>
          <a:ln/>
        </p:spPr>
        <p:txBody>
          <a:bodyPr/>
          <a:lstStyle/>
          <a:p>
            <a:fld id="{E82647C4-65AD-8340-849E-1F494D0DC42B}" type="slidenum">
              <a:rPr lang="en-US" altLang="en-US"/>
              <a:pPr/>
              <a:t>3</a:t>
            </a:fld>
            <a:endParaRPr lang="en-US" altLang="en-US"/>
          </a:p>
        </p:txBody>
      </p:sp>
      <p:sp>
        <p:nvSpPr>
          <p:cNvPr id="41986" name="Rectangle 2">
            <a:extLst>
              <a:ext uri="{FF2B5EF4-FFF2-40B4-BE49-F238E27FC236}">
                <a16:creationId xmlns:a16="http://schemas.microsoft.com/office/drawing/2014/main" id="{75A1FD16-9F7B-6D43-9714-B3776DD128F6}"/>
              </a:ext>
            </a:extLst>
          </p:cNvPr>
          <p:cNvSpPr>
            <a:spLocks noGrp="1" noRot="1" noChangeAspect="1" noChangeArrowheads="1" noTextEdit="1"/>
          </p:cNvSpPr>
          <p:nvPr>
            <p:ph type="sldImg"/>
          </p:nvPr>
        </p:nvSpPr>
        <p:spPr>
          <a:ln/>
        </p:spPr>
      </p:sp>
      <p:sp>
        <p:nvSpPr>
          <p:cNvPr id="41987" name="Rectangle 3">
            <a:extLst>
              <a:ext uri="{FF2B5EF4-FFF2-40B4-BE49-F238E27FC236}">
                <a16:creationId xmlns:a16="http://schemas.microsoft.com/office/drawing/2014/main" id="{D890F528-7927-784E-A14A-27391403A3A7}"/>
              </a:ext>
            </a:extLst>
          </p:cNvPr>
          <p:cNvSpPr>
            <a:spLocks noGrp="1" noChangeArrowheads="1"/>
          </p:cNvSpPr>
          <p:nvPr>
            <p:ph type="body" idx="1"/>
          </p:nvPr>
        </p:nvSpPr>
        <p:spPr/>
        <p:txBody>
          <a:bodyPr/>
          <a:lstStyle/>
          <a:p>
            <a:r>
              <a:rPr lang="en-US" altLang="en-US"/>
              <a:t>The current version of R is R-2.0.0. The development cycle of R is very rapid, and almost every six months (April and October), new versions of R are out. In between, alpha and beta versions are put on the websites for testing. The source codes and binary versions of R can be downloaded from http://cran.r-project.org. It has many mirrors. In addition to downloading R directly from the website, it can also be obtained on a CD in many linux distributions, and you can also write to me for obtaining R.</a:t>
            </a:r>
          </a:p>
        </p:txBody>
      </p:sp>
    </p:spTree>
    <p:extLst>
      <p:ext uri="{BB962C8B-B14F-4D97-AF65-F5344CB8AC3E}">
        <p14:creationId xmlns:p14="http://schemas.microsoft.com/office/powerpoint/2010/main" val="17014781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t>
            </a:r>
            <a:r>
              <a:rPr lang="en-US" dirty="0" err="1"/>
              <a:t>requireNamespace</a:t>
            </a:r>
            <a:r>
              <a:rPr lang="en-US" dirty="0"/>
              <a:t>("</a:t>
            </a:r>
            <a:r>
              <a:rPr lang="en-US" dirty="0" err="1"/>
              <a:t>BiocManager</a:t>
            </a:r>
            <a:r>
              <a:rPr lang="en-US" dirty="0"/>
              <a:t>", quietly = TRUE)) </a:t>
            </a:r>
            <a:r>
              <a:rPr lang="en-US" dirty="0" err="1"/>
              <a:t>install.packages</a:t>
            </a:r>
            <a:r>
              <a:rPr lang="en-US" dirty="0"/>
              <a:t>("</a:t>
            </a:r>
            <a:r>
              <a:rPr lang="en-US" dirty="0" err="1"/>
              <a:t>BiocManager</a:t>
            </a:r>
            <a:r>
              <a:rPr lang="en-US" dirty="0"/>
              <a:t>") </a:t>
            </a:r>
            <a:r>
              <a:rPr lang="en-US" dirty="0" err="1"/>
              <a:t>BiocManager</a:t>
            </a:r>
            <a:r>
              <a:rPr lang="en-US" dirty="0"/>
              <a:t>::install("DESeq2")</a:t>
            </a:r>
          </a:p>
        </p:txBody>
      </p:sp>
      <p:sp>
        <p:nvSpPr>
          <p:cNvPr id="4" name="Slide Number Placeholder 3"/>
          <p:cNvSpPr>
            <a:spLocks noGrp="1"/>
          </p:cNvSpPr>
          <p:nvPr>
            <p:ph type="sldNum" sz="quarter" idx="5"/>
          </p:nvPr>
        </p:nvSpPr>
        <p:spPr/>
        <p:txBody>
          <a:bodyPr/>
          <a:lstStyle/>
          <a:p>
            <a:fld id="{E8457FAE-425D-AE4B-9873-EC6C5A4D2BA3}" type="slidenum">
              <a:rPr lang="en-US" smtClean="0"/>
              <a:t>23</a:t>
            </a:fld>
            <a:endParaRPr lang="en-US"/>
          </a:p>
        </p:txBody>
      </p:sp>
    </p:spTree>
    <p:extLst>
      <p:ext uri="{BB962C8B-B14F-4D97-AF65-F5344CB8AC3E}">
        <p14:creationId xmlns:p14="http://schemas.microsoft.com/office/powerpoint/2010/main" val="573173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t>
            </a:r>
            <a:r>
              <a:rPr lang="en-US" dirty="0" err="1"/>
              <a:t>requireNamespace</a:t>
            </a:r>
            <a:r>
              <a:rPr lang="en-US" dirty="0"/>
              <a:t>("</a:t>
            </a:r>
            <a:r>
              <a:rPr lang="en-US" dirty="0" err="1"/>
              <a:t>BiocManager</a:t>
            </a:r>
            <a:r>
              <a:rPr lang="en-US" dirty="0"/>
              <a:t>", quietly = TRUE)) </a:t>
            </a:r>
            <a:r>
              <a:rPr lang="en-US" dirty="0" err="1"/>
              <a:t>install.packages</a:t>
            </a:r>
            <a:r>
              <a:rPr lang="en-US" dirty="0"/>
              <a:t>("</a:t>
            </a:r>
            <a:r>
              <a:rPr lang="en-US" dirty="0" err="1"/>
              <a:t>BiocManager</a:t>
            </a:r>
            <a:r>
              <a:rPr lang="en-US" dirty="0"/>
              <a:t>") </a:t>
            </a:r>
            <a:r>
              <a:rPr lang="en-US" dirty="0" err="1"/>
              <a:t>BiocManager</a:t>
            </a:r>
            <a:r>
              <a:rPr lang="en-US" dirty="0"/>
              <a:t>::install("DESeq2")</a:t>
            </a:r>
          </a:p>
        </p:txBody>
      </p:sp>
      <p:sp>
        <p:nvSpPr>
          <p:cNvPr id="4" name="Slide Number Placeholder 3"/>
          <p:cNvSpPr>
            <a:spLocks noGrp="1"/>
          </p:cNvSpPr>
          <p:nvPr>
            <p:ph type="sldNum" sz="quarter" idx="5"/>
          </p:nvPr>
        </p:nvSpPr>
        <p:spPr/>
        <p:txBody>
          <a:bodyPr/>
          <a:lstStyle/>
          <a:p>
            <a:fld id="{E8457FAE-425D-AE4B-9873-EC6C5A4D2BA3}" type="slidenum">
              <a:rPr lang="en-US" smtClean="0"/>
              <a:t>24</a:t>
            </a:fld>
            <a:endParaRPr lang="en-US"/>
          </a:p>
        </p:txBody>
      </p:sp>
    </p:spTree>
    <p:extLst>
      <p:ext uri="{BB962C8B-B14F-4D97-AF65-F5344CB8AC3E}">
        <p14:creationId xmlns:p14="http://schemas.microsoft.com/office/powerpoint/2010/main" val="37917852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t>
            </a:r>
            <a:r>
              <a:rPr lang="en-US" dirty="0" err="1"/>
              <a:t>requireNamespace</a:t>
            </a:r>
            <a:r>
              <a:rPr lang="en-US" dirty="0"/>
              <a:t>("</a:t>
            </a:r>
            <a:r>
              <a:rPr lang="en-US" dirty="0" err="1"/>
              <a:t>BiocManager</a:t>
            </a:r>
            <a:r>
              <a:rPr lang="en-US" dirty="0"/>
              <a:t>", quietly = TRUE)) </a:t>
            </a:r>
            <a:r>
              <a:rPr lang="en-US" dirty="0" err="1"/>
              <a:t>install.packages</a:t>
            </a:r>
            <a:r>
              <a:rPr lang="en-US" dirty="0"/>
              <a:t>("</a:t>
            </a:r>
            <a:r>
              <a:rPr lang="en-US" dirty="0" err="1"/>
              <a:t>BiocManager</a:t>
            </a:r>
            <a:r>
              <a:rPr lang="en-US" dirty="0"/>
              <a:t>") </a:t>
            </a:r>
            <a:r>
              <a:rPr lang="en-US" dirty="0" err="1"/>
              <a:t>BiocManager</a:t>
            </a:r>
            <a:r>
              <a:rPr lang="en-US" dirty="0"/>
              <a:t>::install("DESeq2")</a:t>
            </a:r>
          </a:p>
        </p:txBody>
      </p:sp>
      <p:sp>
        <p:nvSpPr>
          <p:cNvPr id="4" name="Slide Number Placeholder 3"/>
          <p:cNvSpPr>
            <a:spLocks noGrp="1"/>
          </p:cNvSpPr>
          <p:nvPr>
            <p:ph type="sldNum" sz="quarter" idx="5"/>
          </p:nvPr>
        </p:nvSpPr>
        <p:spPr/>
        <p:txBody>
          <a:bodyPr/>
          <a:lstStyle/>
          <a:p>
            <a:fld id="{E8457FAE-425D-AE4B-9873-EC6C5A4D2BA3}" type="slidenum">
              <a:rPr lang="en-US" smtClean="0"/>
              <a:t>25</a:t>
            </a:fld>
            <a:endParaRPr lang="en-US"/>
          </a:p>
        </p:txBody>
      </p:sp>
    </p:spTree>
    <p:extLst>
      <p:ext uri="{BB962C8B-B14F-4D97-AF65-F5344CB8AC3E}">
        <p14:creationId xmlns:p14="http://schemas.microsoft.com/office/powerpoint/2010/main" val="9055536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t>
            </a:r>
            <a:r>
              <a:rPr lang="en-US" dirty="0" err="1"/>
              <a:t>requireNamespace</a:t>
            </a:r>
            <a:r>
              <a:rPr lang="en-US" dirty="0"/>
              <a:t>("</a:t>
            </a:r>
            <a:r>
              <a:rPr lang="en-US" dirty="0" err="1"/>
              <a:t>BiocManager</a:t>
            </a:r>
            <a:r>
              <a:rPr lang="en-US" dirty="0"/>
              <a:t>", quietly = TRUE)) </a:t>
            </a:r>
            <a:r>
              <a:rPr lang="en-US" dirty="0" err="1"/>
              <a:t>install.packages</a:t>
            </a:r>
            <a:r>
              <a:rPr lang="en-US" dirty="0"/>
              <a:t>("</a:t>
            </a:r>
            <a:r>
              <a:rPr lang="en-US" dirty="0" err="1"/>
              <a:t>BiocManager</a:t>
            </a:r>
            <a:r>
              <a:rPr lang="en-US" dirty="0"/>
              <a:t>") </a:t>
            </a:r>
            <a:r>
              <a:rPr lang="en-US" dirty="0" err="1"/>
              <a:t>BiocManager</a:t>
            </a:r>
            <a:r>
              <a:rPr lang="en-US" dirty="0"/>
              <a:t>::install("DESeq2")</a:t>
            </a:r>
          </a:p>
        </p:txBody>
      </p:sp>
      <p:sp>
        <p:nvSpPr>
          <p:cNvPr id="4" name="Slide Number Placeholder 3"/>
          <p:cNvSpPr>
            <a:spLocks noGrp="1"/>
          </p:cNvSpPr>
          <p:nvPr>
            <p:ph type="sldNum" sz="quarter" idx="5"/>
          </p:nvPr>
        </p:nvSpPr>
        <p:spPr/>
        <p:txBody>
          <a:bodyPr/>
          <a:lstStyle/>
          <a:p>
            <a:fld id="{E8457FAE-425D-AE4B-9873-EC6C5A4D2BA3}" type="slidenum">
              <a:rPr lang="en-US" smtClean="0"/>
              <a:t>26</a:t>
            </a:fld>
            <a:endParaRPr lang="en-US"/>
          </a:p>
        </p:txBody>
      </p:sp>
    </p:spTree>
    <p:extLst>
      <p:ext uri="{BB962C8B-B14F-4D97-AF65-F5344CB8AC3E}">
        <p14:creationId xmlns:p14="http://schemas.microsoft.com/office/powerpoint/2010/main" val="17793195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t>
            </a:r>
            <a:r>
              <a:rPr lang="en-US" dirty="0" err="1"/>
              <a:t>requireNamespace</a:t>
            </a:r>
            <a:r>
              <a:rPr lang="en-US" dirty="0"/>
              <a:t>("</a:t>
            </a:r>
            <a:r>
              <a:rPr lang="en-US" dirty="0" err="1"/>
              <a:t>BiocManager</a:t>
            </a:r>
            <a:r>
              <a:rPr lang="en-US" dirty="0"/>
              <a:t>", quietly = TRUE)) </a:t>
            </a:r>
            <a:r>
              <a:rPr lang="en-US" dirty="0" err="1"/>
              <a:t>install.packages</a:t>
            </a:r>
            <a:r>
              <a:rPr lang="en-US" dirty="0"/>
              <a:t>("</a:t>
            </a:r>
            <a:r>
              <a:rPr lang="en-US" dirty="0" err="1"/>
              <a:t>BiocManager</a:t>
            </a:r>
            <a:r>
              <a:rPr lang="en-US" dirty="0"/>
              <a:t>") </a:t>
            </a:r>
            <a:r>
              <a:rPr lang="en-US" dirty="0" err="1"/>
              <a:t>BiocManager</a:t>
            </a:r>
            <a:r>
              <a:rPr lang="en-US" dirty="0"/>
              <a:t>::install("DESeq2")</a:t>
            </a:r>
          </a:p>
        </p:txBody>
      </p:sp>
      <p:sp>
        <p:nvSpPr>
          <p:cNvPr id="4" name="Slide Number Placeholder 3"/>
          <p:cNvSpPr>
            <a:spLocks noGrp="1"/>
          </p:cNvSpPr>
          <p:nvPr>
            <p:ph type="sldNum" sz="quarter" idx="5"/>
          </p:nvPr>
        </p:nvSpPr>
        <p:spPr/>
        <p:txBody>
          <a:bodyPr/>
          <a:lstStyle/>
          <a:p>
            <a:fld id="{E8457FAE-425D-AE4B-9873-EC6C5A4D2BA3}" type="slidenum">
              <a:rPr lang="en-US" smtClean="0"/>
              <a:t>27</a:t>
            </a:fld>
            <a:endParaRPr lang="en-US"/>
          </a:p>
        </p:txBody>
      </p:sp>
    </p:spTree>
    <p:extLst>
      <p:ext uri="{BB962C8B-B14F-4D97-AF65-F5344CB8AC3E}">
        <p14:creationId xmlns:p14="http://schemas.microsoft.com/office/powerpoint/2010/main" val="20193749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t>
            </a:r>
            <a:r>
              <a:rPr lang="en-US" dirty="0" err="1"/>
              <a:t>requireNamespace</a:t>
            </a:r>
            <a:r>
              <a:rPr lang="en-US" dirty="0"/>
              <a:t>("</a:t>
            </a:r>
            <a:r>
              <a:rPr lang="en-US" dirty="0" err="1"/>
              <a:t>BiocManager</a:t>
            </a:r>
            <a:r>
              <a:rPr lang="en-US" dirty="0"/>
              <a:t>", quietly = TRUE)) </a:t>
            </a:r>
            <a:r>
              <a:rPr lang="en-US" dirty="0" err="1"/>
              <a:t>install.packages</a:t>
            </a:r>
            <a:r>
              <a:rPr lang="en-US" dirty="0"/>
              <a:t>("</a:t>
            </a:r>
            <a:r>
              <a:rPr lang="en-US" dirty="0" err="1"/>
              <a:t>BiocManager</a:t>
            </a:r>
            <a:r>
              <a:rPr lang="en-US" dirty="0"/>
              <a:t>") </a:t>
            </a:r>
            <a:r>
              <a:rPr lang="en-US" dirty="0" err="1"/>
              <a:t>BiocManager</a:t>
            </a:r>
            <a:r>
              <a:rPr lang="en-US" dirty="0"/>
              <a:t>::install("DESeq2")</a:t>
            </a:r>
          </a:p>
        </p:txBody>
      </p:sp>
      <p:sp>
        <p:nvSpPr>
          <p:cNvPr id="4" name="Slide Number Placeholder 3"/>
          <p:cNvSpPr>
            <a:spLocks noGrp="1"/>
          </p:cNvSpPr>
          <p:nvPr>
            <p:ph type="sldNum" sz="quarter" idx="5"/>
          </p:nvPr>
        </p:nvSpPr>
        <p:spPr/>
        <p:txBody>
          <a:bodyPr/>
          <a:lstStyle/>
          <a:p>
            <a:fld id="{E8457FAE-425D-AE4B-9873-EC6C5A4D2BA3}" type="slidenum">
              <a:rPr lang="en-US" smtClean="0"/>
              <a:t>28</a:t>
            </a:fld>
            <a:endParaRPr lang="en-US"/>
          </a:p>
        </p:txBody>
      </p:sp>
    </p:spTree>
    <p:extLst>
      <p:ext uri="{BB962C8B-B14F-4D97-AF65-F5344CB8AC3E}">
        <p14:creationId xmlns:p14="http://schemas.microsoft.com/office/powerpoint/2010/main" val="26901551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t>
            </a:r>
            <a:r>
              <a:rPr lang="en-US" dirty="0" err="1"/>
              <a:t>requireNamespace</a:t>
            </a:r>
            <a:r>
              <a:rPr lang="en-US" dirty="0"/>
              <a:t>("</a:t>
            </a:r>
            <a:r>
              <a:rPr lang="en-US" dirty="0" err="1"/>
              <a:t>BiocManager</a:t>
            </a:r>
            <a:r>
              <a:rPr lang="en-US" dirty="0"/>
              <a:t>", quietly = TRUE)) </a:t>
            </a:r>
            <a:r>
              <a:rPr lang="en-US" dirty="0" err="1"/>
              <a:t>install.packages</a:t>
            </a:r>
            <a:r>
              <a:rPr lang="en-US" dirty="0"/>
              <a:t>("</a:t>
            </a:r>
            <a:r>
              <a:rPr lang="en-US" dirty="0" err="1"/>
              <a:t>BiocManager</a:t>
            </a:r>
            <a:r>
              <a:rPr lang="en-US" dirty="0"/>
              <a:t>") </a:t>
            </a:r>
            <a:r>
              <a:rPr lang="en-US" dirty="0" err="1"/>
              <a:t>BiocManager</a:t>
            </a:r>
            <a:r>
              <a:rPr lang="en-US" dirty="0"/>
              <a:t>::install("DESeq2")</a:t>
            </a:r>
          </a:p>
        </p:txBody>
      </p:sp>
      <p:sp>
        <p:nvSpPr>
          <p:cNvPr id="4" name="Slide Number Placeholder 3"/>
          <p:cNvSpPr>
            <a:spLocks noGrp="1"/>
          </p:cNvSpPr>
          <p:nvPr>
            <p:ph type="sldNum" sz="quarter" idx="5"/>
          </p:nvPr>
        </p:nvSpPr>
        <p:spPr/>
        <p:txBody>
          <a:bodyPr/>
          <a:lstStyle/>
          <a:p>
            <a:fld id="{E8457FAE-425D-AE4B-9873-EC6C5A4D2BA3}" type="slidenum">
              <a:rPr lang="en-US" smtClean="0"/>
              <a:t>30</a:t>
            </a:fld>
            <a:endParaRPr lang="en-US"/>
          </a:p>
        </p:txBody>
      </p:sp>
    </p:spTree>
    <p:extLst>
      <p:ext uri="{BB962C8B-B14F-4D97-AF65-F5344CB8AC3E}">
        <p14:creationId xmlns:p14="http://schemas.microsoft.com/office/powerpoint/2010/main" val="30080380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457FAE-425D-AE4B-9873-EC6C5A4D2BA3}" type="slidenum">
              <a:rPr lang="en-US" smtClean="0"/>
              <a:t>31</a:t>
            </a:fld>
            <a:endParaRPr lang="en-US"/>
          </a:p>
        </p:txBody>
      </p:sp>
    </p:spTree>
    <p:extLst>
      <p:ext uri="{BB962C8B-B14F-4D97-AF65-F5344CB8AC3E}">
        <p14:creationId xmlns:p14="http://schemas.microsoft.com/office/powerpoint/2010/main" val="3161663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457FAE-425D-AE4B-9873-EC6C5A4D2BA3}" type="slidenum">
              <a:rPr lang="en-US" smtClean="0"/>
              <a:t>32</a:t>
            </a:fld>
            <a:endParaRPr lang="en-US"/>
          </a:p>
        </p:txBody>
      </p:sp>
    </p:spTree>
    <p:extLst>
      <p:ext uri="{BB962C8B-B14F-4D97-AF65-F5344CB8AC3E}">
        <p14:creationId xmlns:p14="http://schemas.microsoft.com/office/powerpoint/2010/main" val="4682669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457FAE-425D-AE4B-9873-EC6C5A4D2BA3}" type="slidenum">
              <a:rPr lang="en-US" smtClean="0"/>
              <a:t>34</a:t>
            </a:fld>
            <a:endParaRPr lang="en-US"/>
          </a:p>
        </p:txBody>
      </p:sp>
    </p:spTree>
    <p:extLst>
      <p:ext uri="{BB962C8B-B14F-4D97-AF65-F5344CB8AC3E}">
        <p14:creationId xmlns:p14="http://schemas.microsoft.com/office/powerpoint/2010/main" val="1782588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5D8D661-2369-FF44-8083-F7AE86900D11}"/>
              </a:ext>
            </a:extLst>
          </p:cNvPr>
          <p:cNvSpPr>
            <a:spLocks noGrp="1" noChangeArrowheads="1"/>
          </p:cNvSpPr>
          <p:nvPr>
            <p:ph type="sldNum" sz="quarter" idx="5"/>
          </p:nvPr>
        </p:nvSpPr>
        <p:spPr>
          <a:ln/>
        </p:spPr>
        <p:txBody>
          <a:bodyPr/>
          <a:lstStyle/>
          <a:p>
            <a:fld id="{FDDC615D-5907-9545-A4F0-3367132CC820}" type="slidenum">
              <a:rPr lang="en-US" altLang="en-US"/>
              <a:pPr/>
              <a:t>4</a:t>
            </a:fld>
            <a:endParaRPr lang="en-US" altLang="en-US"/>
          </a:p>
        </p:txBody>
      </p:sp>
      <p:sp>
        <p:nvSpPr>
          <p:cNvPr id="45058" name="Rectangle 2">
            <a:extLst>
              <a:ext uri="{FF2B5EF4-FFF2-40B4-BE49-F238E27FC236}">
                <a16:creationId xmlns:a16="http://schemas.microsoft.com/office/drawing/2014/main" id="{E9D0311B-66D0-6C40-AC88-142214C362D1}"/>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DFBD63C2-C515-F749-A30B-4C0C9857AEA2}"/>
              </a:ext>
            </a:extLst>
          </p:cNvPr>
          <p:cNvSpPr>
            <a:spLocks noGrp="1" noChangeArrowheads="1"/>
          </p:cNvSpPr>
          <p:nvPr>
            <p:ph type="body" idx="1"/>
          </p:nvPr>
        </p:nvSpPr>
        <p:spPr/>
        <p:txBody>
          <a:bodyPr/>
          <a:lstStyle/>
          <a:p>
            <a:r>
              <a:rPr lang="en-US" altLang="en-US"/>
              <a:t>R is a great software. It is freely distributed (free both in price as well as in freedom of usage, no restrictions). It has a very strong user community who are ready to help newbies and share information. It has extensive documentation. Best of all, it is extremely scalable, meaning from very low end to very high end, all types of statistical methods can be easily implemented using R. The graphics of R are very flexible and there are many intelligent defaults. Intelligent defaults mean R can guess what you are trying to do and act accordingly. </a:t>
            </a:r>
          </a:p>
          <a:p>
            <a:r>
              <a:rPr lang="en-US" altLang="en-US"/>
              <a:t>On the downside, it can be time-consuming to learn to use it effectively. The learning process is slow, sometimes frustrating, but in the end, it is a rewarding experience. However, for very large datasets, R can sometimes be slow, but there are several ways to speed up R. The newer versions are invariably faster than the older ones, so continuous upgrading of the software is a good way to speed things up.</a:t>
            </a:r>
          </a:p>
        </p:txBody>
      </p:sp>
    </p:spTree>
    <p:extLst>
      <p:ext uri="{BB962C8B-B14F-4D97-AF65-F5344CB8AC3E}">
        <p14:creationId xmlns:p14="http://schemas.microsoft.com/office/powerpoint/2010/main" val="37247497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457FAE-425D-AE4B-9873-EC6C5A4D2BA3}" type="slidenum">
              <a:rPr lang="en-US" smtClean="0"/>
              <a:t>35</a:t>
            </a:fld>
            <a:endParaRPr lang="en-US"/>
          </a:p>
        </p:txBody>
      </p:sp>
    </p:spTree>
    <p:extLst>
      <p:ext uri="{BB962C8B-B14F-4D97-AF65-F5344CB8AC3E}">
        <p14:creationId xmlns:p14="http://schemas.microsoft.com/office/powerpoint/2010/main" val="41341070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457FAE-425D-AE4B-9873-EC6C5A4D2BA3}" type="slidenum">
              <a:rPr lang="en-US" smtClean="0"/>
              <a:t>36</a:t>
            </a:fld>
            <a:endParaRPr lang="en-US"/>
          </a:p>
        </p:txBody>
      </p:sp>
    </p:spTree>
    <p:extLst>
      <p:ext uri="{BB962C8B-B14F-4D97-AF65-F5344CB8AC3E}">
        <p14:creationId xmlns:p14="http://schemas.microsoft.com/office/powerpoint/2010/main" val="5070998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457FAE-425D-AE4B-9873-EC6C5A4D2BA3}" type="slidenum">
              <a:rPr lang="en-US" smtClean="0"/>
              <a:t>37</a:t>
            </a:fld>
            <a:endParaRPr lang="en-US"/>
          </a:p>
        </p:txBody>
      </p:sp>
    </p:spTree>
    <p:extLst>
      <p:ext uri="{BB962C8B-B14F-4D97-AF65-F5344CB8AC3E}">
        <p14:creationId xmlns:p14="http://schemas.microsoft.com/office/powerpoint/2010/main" val="11112791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457FAE-425D-AE4B-9873-EC6C5A4D2BA3}" type="slidenum">
              <a:rPr lang="en-US" smtClean="0"/>
              <a:t>38</a:t>
            </a:fld>
            <a:endParaRPr lang="en-US"/>
          </a:p>
        </p:txBody>
      </p:sp>
    </p:spTree>
    <p:extLst>
      <p:ext uri="{BB962C8B-B14F-4D97-AF65-F5344CB8AC3E}">
        <p14:creationId xmlns:p14="http://schemas.microsoft.com/office/powerpoint/2010/main" val="17918567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457FAE-425D-AE4B-9873-EC6C5A4D2BA3}" type="slidenum">
              <a:rPr lang="en-US" smtClean="0"/>
              <a:t>39</a:t>
            </a:fld>
            <a:endParaRPr lang="en-US"/>
          </a:p>
        </p:txBody>
      </p:sp>
    </p:spTree>
    <p:extLst>
      <p:ext uri="{BB962C8B-B14F-4D97-AF65-F5344CB8AC3E}">
        <p14:creationId xmlns:p14="http://schemas.microsoft.com/office/powerpoint/2010/main" val="6397409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457FAE-425D-AE4B-9873-EC6C5A4D2BA3}" type="slidenum">
              <a:rPr lang="en-US" smtClean="0"/>
              <a:t>40</a:t>
            </a:fld>
            <a:endParaRPr lang="en-US"/>
          </a:p>
        </p:txBody>
      </p:sp>
    </p:spTree>
    <p:extLst>
      <p:ext uri="{BB962C8B-B14F-4D97-AF65-F5344CB8AC3E}">
        <p14:creationId xmlns:p14="http://schemas.microsoft.com/office/powerpoint/2010/main" val="3621614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457FAE-425D-AE4B-9873-EC6C5A4D2BA3}" type="slidenum">
              <a:rPr lang="en-US" smtClean="0"/>
              <a:t>41</a:t>
            </a:fld>
            <a:endParaRPr lang="en-US"/>
          </a:p>
        </p:txBody>
      </p:sp>
    </p:spTree>
    <p:extLst>
      <p:ext uri="{BB962C8B-B14F-4D97-AF65-F5344CB8AC3E}">
        <p14:creationId xmlns:p14="http://schemas.microsoft.com/office/powerpoint/2010/main" val="32013996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457FAE-425D-AE4B-9873-EC6C5A4D2BA3}" type="slidenum">
              <a:rPr lang="en-US" smtClean="0"/>
              <a:t>42</a:t>
            </a:fld>
            <a:endParaRPr lang="en-US"/>
          </a:p>
        </p:txBody>
      </p:sp>
    </p:spTree>
    <p:extLst>
      <p:ext uri="{BB962C8B-B14F-4D97-AF65-F5344CB8AC3E}">
        <p14:creationId xmlns:p14="http://schemas.microsoft.com/office/powerpoint/2010/main" val="26847126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457FAE-425D-AE4B-9873-EC6C5A4D2BA3}" type="slidenum">
              <a:rPr lang="en-US" smtClean="0"/>
              <a:t>43</a:t>
            </a:fld>
            <a:endParaRPr lang="en-US"/>
          </a:p>
        </p:txBody>
      </p:sp>
    </p:spTree>
    <p:extLst>
      <p:ext uri="{BB962C8B-B14F-4D97-AF65-F5344CB8AC3E}">
        <p14:creationId xmlns:p14="http://schemas.microsoft.com/office/powerpoint/2010/main" val="34037953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457FAE-425D-AE4B-9873-EC6C5A4D2BA3}" type="slidenum">
              <a:rPr lang="en-US" smtClean="0"/>
              <a:t>44</a:t>
            </a:fld>
            <a:endParaRPr lang="en-US"/>
          </a:p>
        </p:txBody>
      </p:sp>
    </p:spTree>
    <p:extLst>
      <p:ext uri="{BB962C8B-B14F-4D97-AF65-F5344CB8AC3E}">
        <p14:creationId xmlns:p14="http://schemas.microsoft.com/office/powerpoint/2010/main" val="2143474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B8FA2A5-F29A-0444-A413-0B806E1B4481}"/>
              </a:ext>
            </a:extLst>
          </p:cNvPr>
          <p:cNvSpPr>
            <a:spLocks noGrp="1" noChangeArrowheads="1"/>
          </p:cNvSpPr>
          <p:nvPr>
            <p:ph type="sldNum" sz="quarter" idx="5"/>
          </p:nvPr>
        </p:nvSpPr>
        <p:spPr>
          <a:ln/>
        </p:spPr>
        <p:txBody>
          <a:bodyPr/>
          <a:lstStyle/>
          <a:p>
            <a:fld id="{E29802A9-AC41-8B46-BBDC-2A1374CF3F7B}" type="slidenum">
              <a:rPr lang="en-US" altLang="en-US"/>
              <a:pPr/>
              <a:t>5</a:t>
            </a:fld>
            <a:endParaRPr lang="en-US" altLang="en-US"/>
          </a:p>
        </p:txBody>
      </p:sp>
      <p:sp>
        <p:nvSpPr>
          <p:cNvPr id="52226" name="Rectangle 2">
            <a:extLst>
              <a:ext uri="{FF2B5EF4-FFF2-40B4-BE49-F238E27FC236}">
                <a16:creationId xmlns:a16="http://schemas.microsoft.com/office/drawing/2014/main" id="{056CD7B2-EB95-9943-9722-74024AE9E698}"/>
              </a:ext>
            </a:extLst>
          </p:cNvPr>
          <p:cNvSpPr>
            <a:spLocks noGrp="1" noRot="1" noChangeAspect="1" noChangeArrowheads="1" noTextEdit="1"/>
          </p:cNvSpPr>
          <p:nvPr>
            <p:ph type="sldImg"/>
          </p:nvPr>
        </p:nvSpPr>
        <p:spPr>
          <a:ln/>
        </p:spPr>
      </p:sp>
      <p:sp>
        <p:nvSpPr>
          <p:cNvPr id="52227" name="Rectangle 3">
            <a:extLst>
              <a:ext uri="{FF2B5EF4-FFF2-40B4-BE49-F238E27FC236}">
                <a16:creationId xmlns:a16="http://schemas.microsoft.com/office/drawing/2014/main" id="{4427751A-CD30-9447-8FC4-A55A70FAB414}"/>
              </a:ext>
            </a:extLst>
          </p:cNvPr>
          <p:cNvSpPr>
            <a:spLocks noGrp="1" noChangeArrowheads="1"/>
          </p:cNvSpPr>
          <p:nvPr>
            <p:ph type="body" idx="1"/>
          </p:nvPr>
        </p:nvSpPr>
        <p:spPr/>
        <p:txBody>
          <a:bodyPr/>
          <a:lstStyle/>
          <a:p>
            <a:r>
              <a:rPr lang="en-US" altLang="en-US"/>
              <a:t>In general, when we work in an R session for doing statistical analysis, we first read the data, then use one or more packages, libraries, or sets of functions to work on the dataset. We can also write our own functions to accomplish specific tasks. We create outputs and create graphs and graphics. Save our work to a file or several files and terminate the R session. For terminate an R session, type “quit()” (note, even quit is a function), and the program asks you if it can save the R session. If you order “yes”, the session is saved as an .Rdata file and is available at a subsequent session.</a:t>
            </a:r>
          </a:p>
        </p:txBody>
      </p:sp>
    </p:spTree>
    <p:extLst>
      <p:ext uri="{BB962C8B-B14F-4D97-AF65-F5344CB8AC3E}">
        <p14:creationId xmlns:p14="http://schemas.microsoft.com/office/powerpoint/2010/main" val="2952230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8E1B1CC-E048-3145-8211-6AF36B6F16F3}"/>
              </a:ext>
            </a:extLst>
          </p:cNvPr>
          <p:cNvSpPr>
            <a:spLocks noGrp="1" noChangeArrowheads="1"/>
          </p:cNvSpPr>
          <p:nvPr>
            <p:ph type="sldNum" sz="quarter" idx="5"/>
          </p:nvPr>
        </p:nvSpPr>
        <p:spPr>
          <a:ln/>
        </p:spPr>
        <p:txBody>
          <a:bodyPr/>
          <a:lstStyle/>
          <a:p>
            <a:fld id="{08C6E05C-79A9-934E-9D1F-ED4A025A6187}" type="slidenum">
              <a:rPr lang="en-US" altLang="en-US"/>
              <a:pPr/>
              <a:t>6</a:t>
            </a:fld>
            <a:endParaRPr lang="en-US" altLang="en-US"/>
          </a:p>
        </p:txBody>
      </p:sp>
      <p:sp>
        <p:nvSpPr>
          <p:cNvPr id="65538" name="Rectangle 2">
            <a:extLst>
              <a:ext uri="{FF2B5EF4-FFF2-40B4-BE49-F238E27FC236}">
                <a16:creationId xmlns:a16="http://schemas.microsoft.com/office/drawing/2014/main" id="{D6159893-1BEF-F54C-B963-5EC0B9A38F70}"/>
              </a:ext>
            </a:extLst>
          </p:cNvPr>
          <p:cNvSpPr>
            <a:spLocks noGrp="1" noRot="1" noChangeAspect="1" noChangeArrowheads="1" noTextEdit="1"/>
          </p:cNvSpPr>
          <p:nvPr>
            <p:ph type="sldImg"/>
          </p:nvPr>
        </p:nvSpPr>
        <p:spPr>
          <a:ln/>
        </p:spPr>
      </p:sp>
      <p:sp>
        <p:nvSpPr>
          <p:cNvPr id="65539" name="Rectangle 3">
            <a:extLst>
              <a:ext uri="{FF2B5EF4-FFF2-40B4-BE49-F238E27FC236}">
                <a16:creationId xmlns:a16="http://schemas.microsoft.com/office/drawing/2014/main" id="{9581DF7C-3FD2-3145-8FEE-B897972A477E}"/>
              </a:ext>
            </a:extLst>
          </p:cNvPr>
          <p:cNvSpPr>
            <a:spLocks noGrp="1" noChangeArrowheads="1"/>
          </p:cNvSpPr>
          <p:nvPr>
            <p:ph type="body" idx="1"/>
          </p:nvPr>
        </p:nvSpPr>
        <p:spPr/>
        <p:txBody>
          <a:bodyPr/>
          <a:lstStyle/>
          <a:p>
            <a:r>
              <a:rPr lang="en-US" altLang="en-US"/>
              <a:t>A better alternative for including datasets for analysis is using the function with(dataset, expressions). For more information and examples, try ?with</a:t>
            </a:r>
          </a:p>
        </p:txBody>
      </p:sp>
    </p:spTree>
    <p:extLst>
      <p:ext uri="{BB962C8B-B14F-4D97-AF65-F5344CB8AC3E}">
        <p14:creationId xmlns:p14="http://schemas.microsoft.com/office/powerpoint/2010/main" val="3295048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E9E0818-1A0F-BA46-93AB-BDDD5F15E592}"/>
              </a:ext>
            </a:extLst>
          </p:cNvPr>
          <p:cNvSpPr>
            <a:spLocks noGrp="1" noChangeArrowheads="1"/>
          </p:cNvSpPr>
          <p:nvPr>
            <p:ph type="sldNum" sz="quarter" idx="5"/>
          </p:nvPr>
        </p:nvSpPr>
        <p:spPr>
          <a:ln/>
        </p:spPr>
        <p:txBody>
          <a:bodyPr/>
          <a:lstStyle/>
          <a:p>
            <a:fld id="{A9EC94DD-8679-D34D-9C52-032A048ED010}" type="slidenum">
              <a:rPr lang="en-US" altLang="en-US"/>
              <a:pPr/>
              <a:t>7</a:t>
            </a:fld>
            <a:endParaRPr lang="en-US" altLang="en-US"/>
          </a:p>
        </p:txBody>
      </p:sp>
      <p:sp>
        <p:nvSpPr>
          <p:cNvPr id="53250" name="Rectangle 2">
            <a:extLst>
              <a:ext uri="{FF2B5EF4-FFF2-40B4-BE49-F238E27FC236}">
                <a16:creationId xmlns:a16="http://schemas.microsoft.com/office/drawing/2014/main" id="{F54BE021-AB2B-9147-B670-0FF4C525072A}"/>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98D3D876-DA76-7346-9DDB-2CE26971A350}"/>
              </a:ext>
            </a:extLst>
          </p:cNvPr>
          <p:cNvSpPr>
            <a:spLocks noGrp="1" noChangeArrowheads="1"/>
          </p:cNvSpPr>
          <p:nvPr>
            <p:ph type="body" idx="1"/>
          </p:nvPr>
        </p:nvSpPr>
        <p:spPr/>
        <p:txBody>
          <a:bodyPr/>
          <a:lstStyle/>
          <a:p>
            <a:r>
              <a:rPr lang="en-US" altLang="en-US"/>
              <a:t>This is the absolute first step of working with R when you want to do statistical data analysis. You may not use this step if you are want to write a program yourself, say, or if you are planning to enter some data yourself. We recommend that you preprocess or “clean” the data elsewhere, using a spreadsheet program (e.g. Microsoft Excel, or OpenOffice Calc), or another software like SPSS, or SAS, and then import into R. However, you can use R to clean and preprocess data, but that may take a longer time than doing preprocessing elsewhere. We recommend that as a beginner, the best way to read data into R is use “scan”, or read.table() functions. Use ?read.table or ?scan within R to learn more about them. Try to convert data into a text file and then input into R. You can use the “foreign” library to import data from other statistical systems (eg SPSS, or Epi Info). If you are working with datasets, use the function “data.frame” or “as.data.frame” for converting your dataset into a dataframe. For example, a typical command could run like:</a:t>
            </a:r>
          </a:p>
          <a:p>
            <a:r>
              <a:rPr lang="en-US" altLang="en-US"/>
              <a:t>library(foreign)</a:t>
            </a:r>
          </a:p>
          <a:p>
            <a:r>
              <a:rPr lang="en-US" altLang="en-US"/>
              <a:t>mydata &lt;- data.frame(read.spss(“myfile.sav”,use.value.labels=TRUE))</a:t>
            </a:r>
          </a:p>
          <a:p>
            <a:r>
              <a:rPr lang="en-US" altLang="en-US"/>
              <a:t>Here, you call the library “foreign” so that you can read data that is stored in a foreign format. Then store that data in the object called “mydata”. You have to remember that you need to give full path of the file that is read in. In this example, the data file was in the same folder as the working directory of R.</a:t>
            </a:r>
          </a:p>
          <a:p>
            <a:r>
              <a:rPr lang="en-US" altLang="en-US"/>
              <a:t>Once you have obtained a data frame, you can export it to different file formats. We prefer exporting it to a comma separated or tab delimited file for ease of use. Use the function “write.table” to accomplish the task. See ?write.table in an R session for more information.</a:t>
            </a:r>
          </a:p>
        </p:txBody>
      </p:sp>
    </p:spTree>
    <p:extLst>
      <p:ext uri="{BB962C8B-B14F-4D97-AF65-F5344CB8AC3E}">
        <p14:creationId xmlns:p14="http://schemas.microsoft.com/office/powerpoint/2010/main" val="4142668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45AB8D1-154F-1041-B333-EE8890DB1628}"/>
              </a:ext>
            </a:extLst>
          </p:cNvPr>
          <p:cNvSpPr>
            <a:spLocks noGrp="1" noChangeArrowheads="1"/>
          </p:cNvSpPr>
          <p:nvPr>
            <p:ph type="sldNum" sz="quarter" idx="5"/>
          </p:nvPr>
        </p:nvSpPr>
        <p:spPr>
          <a:ln/>
        </p:spPr>
        <p:txBody>
          <a:bodyPr/>
          <a:lstStyle/>
          <a:p>
            <a:fld id="{474602D3-A606-9149-8BCA-87FAD9271063}" type="slidenum">
              <a:rPr lang="en-US" altLang="en-US"/>
              <a:pPr/>
              <a:t>8</a:t>
            </a:fld>
            <a:endParaRPr lang="en-US" altLang="en-US"/>
          </a:p>
        </p:txBody>
      </p:sp>
      <p:sp>
        <p:nvSpPr>
          <p:cNvPr id="54274" name="Rectangle 2">
            <a:extLst>
              <a:ext uri="{FF2B5EF4-FFF2-40B4-BE49-F238E27FC236}">
                <a16:creationId xmlns:a16="http://schemas.microsoft.com/office/drawing/2014/main" id="{85B77352-B737-C249-AAF8-ECD42C80384B}"/>
              </a:ext>
            </a:extLst>
          </p:cNvPr>
          <p:cNvSpPr>
            <a:spLocks noGrp="1" noRot="1" noChangeAspect="1" noChangeArrowheads="1" noTextEdit="1"/>
          </p:cNvSpPr>
          <p:nvPr>
            <p:ph type="sldImg"/>
          </p:nvPr>
        </p:nvSpPr>
        <p:spPr>
          <a:ln/>
        </p:spPr>
      </p:sp>
      <p:sp>
        <p:nvSpPr>
          <p:cNvPr id="54275" name="Rectangle 3">
            <a:extLst>
              <a:ext uri="{FF2B5EF4-FFF2-40B4-BE49-F238E27FC236}">
                <a16:creationId xmlns:a16="http://schemas.microsoft.com/office/drawing/2014/main" id="{320970B1-5EA0-9346-8335-FF54E7CFEFBC}"/>
              </a:ext>
            </a:extLst>
          </p:cNvPr>
          <p:cNvSpPr>
            <a:spLocks noGrp="1" noChangeArrowheads="1"/>
          </p:cNvSpPr>
          <p:nvPr>
            <p:ph type="body" idx="1"/>
          </p:nvPr>
        </p:nvSpPr>
        <p:spPr/>
        <p:txBody>
          <a:bodyPr/>
          <a:lstStyle/>
          <a:p>
            <a:r>
              <a:rPr lang="en-US" altLang="en-US"/>
              <a:t>To summarize, you can either type in your own data, using a command like x &lt;- c(2,3,5…) where 2,3,5 represent individual values that are stored in a variable called x. Using similar commands, it is possible to build up a dataset from bottoms up. Other times, you can directly read in data from other software programs as outlined previously. The concepts you learned about the differences between matrix, data frame, lists and vectors will come in handy here.</a:t>
            </a:r>
          </a:p>
        </p:txBody>
      </p:sp>
    </p:spTree>
    <p:extLst>
      <p:ext uri="{BB962C8B-B14F-4D97-AF65-F5344CB8AC3E}">
        <p14:creationId xmlns:p14="http://schemas.microsoft.com/office/powerpoint/2010/main" val="3794043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457FAE-425D-AE4B-9873-EC6C5A4D2BA3}" type="slidenum">
              <a:rPr lang="en-US" smtClean="0"/>
              <a:t>9</a:t>
            </a:fld>
            <a:endParaRPr lang="en-US"/>
          </a:p>
        </p:txBody>
      </p:sp>
    </p:spTree>
    <p:extLst>
      <p:ext uri="{BB962C8B-B14F-4D97-AF65-F5344CB8AC3E}">
        <p14:creationId xmlns:p14="http://schemas.microsoft.com/office/powerpoint/2010/main" val="3208918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457FAE-425D-AE4B-9873-EC6C5A4D2BA3}" type="slidenum">
              <a:rPr lang="en-US" smtClean="0"/>
              <a:t>10</a:t>
            </a:fld>
            <a:endParaRPr lang="en-US"/>
          </a:p>
        </p:txBody>
      </p:sp>
    </p:spTree>
    <p:extLst>
      <p:ext uri="{BB962C8B-B14F-4D97-AF65-F5344CB8AC3E}">
        <p14:creationId xmlns:p14="http://schemas.microsoft.com/office/powerpoint/2010/main" val="2971600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780A26-BBC7-BB40-99CF-CF37E563ED4B}" type="datetimeFigureOut">
              <a:rPr lang="en-US" smtClean="0"/>
              <a:t>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71E5D-D66C-C145-8E9E-9FD4E04F4C38}" type="slidenum">
              <a:rPr lang="en-US" smtClean="0"/>
              <a:t>‹#›</a:t>
            </a:fld>
            <a:endParaRPr lang="en-US"/>
          </a:p>
        </p:txBody>
      </p:sp>
    </p:spTree>
    <p:extLst>
      <p:ext uri="{BB962C8B-B14F-4D97-AF65-F5344CB8AC3E}">
        <p14:creationId xmlns:p14="http://schemas.microsoft.com/office/powerpoint/2010/main" val="2957059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780A26-BBC7-BB40-99CF-CF37E563ED4B}" type="datetimeFigureOut">
              <a:rPr lang="en-US" smtClean="0"/>
              <a:t>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71E5D-D66C-C145-8E9E-9FD4E04F4C38}" type="slidenum">
              <a:rPr lang="en-US" smtClean="0"/>
              <a:t>‹#›</a:t>
            </a:fld>
            <a:endParaRPr lang="en-US"/>
          </a:p>
        </p:txBody>
      </p:sp>
    </p:spTree>
    <p:extLst>
      <p:ext uri="{BB962C8B-B14F-4D97-AF65-F5344CB8AC3E}">
        <p14:creationId xmlns:p14="http://schemas.microsoft.com/office/powerpoint/2010/main" val="4202552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780A26-BBC7-BB40-99CF-CF37E563ED4B}" type="datetimeFigureOut">
              <a:rPr lang="en-US" smtClean="0"/>
              <a:t>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71E5D-D66C-C145-8E9E-9FD4E04F4C38}" type="slidenum">
              <a:rPr lang="en-US" smtClean="0"/>
              <a:t>‹#›</a:t>
            </a:fld>
            <a:endParaRPr lang="en-US"/>
          </a:p>
        </p:txBody>
      </p:sp>
    </p:spTree>
    <p:extLst>
      <p:ext uri="{BB962C8B-B14F-4D97-AF65-F5344CB8AC3E}">
        <p14:creationId xmlns:p14="http://schemas.microsoft.com/office/powerpoint/2010/main" val="2417255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780A26-BBC7-BB40-99CF-CF37E563ED4B}" type="datetimeFigureOut">
              <a:rPr lang="en-US" smtClean="0"/>
              <a:t>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71E5D-D66C-C145-8E9E-9FD4E04F4C38}" type="slidenum">
              <a:rPr lang="en-US" smtClean="0"/>
              <a:t>‹#›</a:t>
            </a:fld>
            <a:endParaRPr lang="en-US"/>
          </a:p>
        </p:txBody>
      </p:sp>
    </p:spTree>
    <p:extLst>
      <p:ext uri="{BB962C8B-B14F-4D97-AF65-F5344CB8AC3E}">
        <p14:creationId xmlns:p14="http://schemas.microsoft.com/office/powerpoint/2010/main" val="928763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8780A26-BBC7-BB40-99CF-CF37E563ED4B}" type="datetimeFigureOut">
              <a:rPr lang="en-US" smtClean="0"/>
              <a:t>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71E5D-D66C-C145-8E9E-9FD4E04F4C38}" type="slidenum">
              <a:rPr lang="en-US" smtClean="0"/>
              <a:t>‹#›</a:t>
            </a:fld>
            <a:endParaRPr lang="en-US"/>
          </a:p>
        </p:txBody>
      </p:sp>
    </p:spTree>
    <p:extLst>
      <p:ext uri="{BB962C8B-B14F-4D97-AF65-F5344CB8AC3E}">
        <p14:creationId xmlns:p14="http://schemas.microsoft.com/office/powerpoint/2010/main" val="4269604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780A26-BBC7-BB40-99CF-CF37E563ED4B}" type="datetimeFigureOut">
              <a:rPr lang="en-US" smtClean="0"/>
              <a:t>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71E5D-D66C-C145-8E9E-9FD4E04F4C38}" type="slidenum">
              <a:rPr lang="en-US" smtClean="0"/>
              <a:t>‹#›</a:t>
            </a:fld>
            <a:endParaRPr lang="en-US"/>
          </a:p>
        </p:txBody>
      </p:sp>
    </p:spTree>
    <p:extLst>
      <p:ext uri="{BB962C8B-B14F-4D97-AF65-F5344CB8AC3E}">
        <p14:creationId xmlns:p14="http://schemas.microsoft.com/office/powerpoint/2010/main" val="22365547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780A26-BBC7-BB40-99CF-CF37E563ED4B}" type="datetimeFigureOut">
              <a:rPr lang="en-US" smtClean="0"/>
              <a:t>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71E5D-D66C-C145-8E9E-9FD4E04F4C38}" type="slidenum">
              <a:rPr lang="en-US" smtClean="0"/>
              <a:t>‹#›</a:t>
            </a:fld>
            <a:endParaRPr lang="en-US"/>
          </a:p>
        </p:txBody>
      </p:sp>
    </p:spTree>
    <p:extLst>
      <p:ext uri="{BB962C8B-B14F-4D97-AF65-F5344CB8AC3E}">
        <p14:creationId xmlns:p14="http://schemas.microsoft.com/office/powerpoint/2010/main" val="2079664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8780A26-BBC7-BB40-99CF-CF37E563ED4B}" type="datetimeFigureOut">
              <a:rPr lang="en-US" smtClean="0"/>
              <a:t>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71E5D-D66C-C145-8E9E-9FD4E04F4C38}" type="slidenum">
              <a:rPr lang="en-US" smtClean="0"/>
              <a:t>‹#›</a:t>
            </a:fld>
            <a:endParaRPr lang="en-US"/>
          </a:p>
        </p:txBody>
      </p:sp>
    </p:spTree>
    <p:extLst>
      <p:ext uri="{BB962C8B-B14F-4D97-AF65-F5344CB8AC3E}">
        <p14:creationId xmlns:p14="http://schemas.microsoft.com/office/powerpoint/2010/main" val="4150532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780A26-BBC7-BB40-99CF-CF37E563ED4B}" type="datetimeFigureOut">
              <a:rPr lang="en-US" smtClean="0"/>
              <a:t>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71E5D-D66C-C145-8E9E-9FD4E04F4C38}" type="slidenum">
              <a:rPr lang="en-US" smtClean="0"/>
              <a:t>‹#›</a:t>
            </a:fld>
            <a:endParaRPr lang="en-US"/>
          </a:p>
        </p:txBody>
      </p:sp>
    </p:spTree>
    <p:extLst>
      <p:ext uri="{BB962C8B-B14F-4D97-AF65-F5344CB8AC3E}">
        <p14:creationId xmlns:p14="http://schemas.microsoft.com/office/powerpoint/2010/main" val="41051727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8780A26-BBC7-BB40-99CF-CF37E563ED4B}" type="datetimeFigureOut">
              <a:rPr lang="en-US" smtClean="0"/>
              <a:t>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71E5D-D66C-C145-8E9E-9FD4E04F4C38}" type="slidenum">
              <a:rPr lang="en-US" smtClean="0"/>
              <a:t>‹#›</a:t>
            </a:fld>
            <a:endParaRPr lang="en-US"/>
          </a:p>
        </p:txBody>
      </p:sp>
    </p:spTree>
    <p:extLst>
      <p:ext uri="{BB962C8B-B14F-4D97-AF65-F5344CB8AC3E}">
        <p14:creationId xmlns:p14="http://schemas.microsoft.com/office/powerpoint/2010/main" val="2938022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8780A26-BBC7-BB40-99CF-CF37E563ED4B}" type="datetimeFigureOut">
              <a:rPr lang="en-US" smtClean="0"/>
              <a:t>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71E5D-D66C-C145-8E9E-9FD4E04F4C38}" type="slidenum">
              <a:rPr lang="en-US" smtClean="0"/>
              <a:t>‹#›</a:t>
            </a:fld>
            <a:endParaRPr lang="en-US"/>
          </a:p>
        </p:txBody>
      </p:sp>
    </p:spTree>
    <p:extLst>
      <p:ext uri="{BB962C8B-B14F-4D97-AF65-F5344CB8AC3E}">
        <p14:creationId xmlns:p14="http://schemas.microsoft.com/office/powerpoint/2010/main" val="3818845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780A26-BBC7-BB40-99CF-CF37E563ED4B}" type="datetimeFigureOut">
              <a:rPr lang="en-US" smtClean="0"/>
              <a:t>7/20/20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071E5D-D66C-C145-8E9E-9FD4E04F4C38}" type="slidenum">
              <a:rPr lang="en-US" smtClean="0"/>
              <a:t>‹#›</a:t>
            </a:fld>
            <a:endParaRPr lang="en-US"/>
          </a:p>
        </p:txBody>
      </p:sp>
    </p:spTree>
    <p:extLst>
      <p:ext uri="{BB962C8B-B14F-4D97-AF65-F5344CB8AC3E}">
        <p14:creationId xmlns:p14="http://schemas.microsoft.com/office/powerpoint/2010/main" val="21313064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dataanalytics.objectis.net/" TargetMode="External"/><Relationship Id="rId2" Type="http://schemas.openxmlformats.org/officeDocument/2006/relationships/hyperlink" Target="mailto:dataanalytics@rediffmail.com" TargetMode="Externa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cran.wustl.edu/"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rstudio.com/products/rstudio/download/#download"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hyperlink" Target="https://gettinggeneticsdone.blogspot.com/2016/01/repel-overlapping-text-labels-in-ggplot2.html" TargetMode="External"/><Relationship Id="rId4" Type="http://schemas.openxmlformats.org/officeDocument/2006/relationships/hyperlink" Target="https://gettinggeneticsdone.blogspot.com/2014/05/r-volcano-plots-to-visualize-rnaseq-microarray.html"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6E8DE568-5C5D-3443-888B-95D025FF77F3}"/>
              </a:ext>
            </a:extLst>
          </p:cNvPr>
          <p:cNvSpPr>
            <a:spLocks noGrp="1" noChangeArrowheads="1"/>
          </p:cNvSpPr>
          <p:nvPr>
            <p:ph type="ctrTitle"/>
          </p:nvPr>
        </p:nvSpPr>
        <p:spPr>
          <a:xfrm>
            <a:off x="609600" y="2730285"/>
            <a:ext cx="7772400" cy="1143000"/>
          </a:xfrm>
        </p:spPr>
        <p:txBody>
          <a:bodyPr anchor="ctr"/>
          <a:lstStyle/>
          <a:p>
            <a:r>
              <a:rPr lang="en-US" altLang="en-US" b="1"/>
              <a:t>Introduction to R</a:t>
            </a:r>
            <a:r>
              <a:rPr lang="en-US" altLang="en-US" sz="4400"/>
              <a:t> </a:t>
            </a:r>
          </a:p>
        </p:txBody>
      </p:sp>
      <p:sp>
        <p:nvSpPr>
          <p:cNvPr id="2051" name="Rectangle 3">
            <a:extLst>
              <a:ext uri="{FF2B5EF4-FFF2-40B4-BE49-F238E27FC236}">
                <a16:creationId xmlns:a16="http://schemas.microsoft.com/office/drawing/2014/main" id="{AF3203E3-DE68-4141-A041-8AC8C3DBA82C}"/>
              </a:ext>
            </a:extLst>
          </p:cNvPr>
          <p:cNvSpPr>
            <a:spLocks noGrp="1" noChangeArrowheads="1"/>
          </p:cNvSpPr>
          <p:nvPr>
            <p:ph type="subTitle" idx="1"/>
          </p:nvPr>
        </p:nvSpPr>
        <p:spPr>
          <a:xfrm>
            <a:off x="1371600" y="4963332"/>
            <a:ext cx="6400800" cy="1235990"/>
          </a:xfrm>
        </p:spPr>
        <p:txBody>
          <a:bodyPr>
            <a:normAutofit/>
          </a:bodyPr>
          <a:lstStyle/>
          <a:p>
            <a:pPr algn="l"/>
            <a:r>
              <a:rPr lang="en-US" altLang="en-US" sz="1400" b="1" dirty="0"/>
              <a:t>Some slides </a:t>
            </a:r>
            <a:r>
              <a:rPr lang="en-US" altLang="en-US" sz="1400" b="1" dirty="0" err="1"/>
              <a:t>adapated</a:t>
            </a:r>
            <a:r>
              <a:rPr lang="en-US" altLang="en-US" sz="1400" b="1" dirty="0"/>
              <a:t> from : </a:t>
            </a:r>
          </a:p>
          <a:p>
            <a:pPr lvl="1" algn="l">
              <a:spcBef>
                <a:spcPts val="0"/>
              </a:spcBef>
            </a:pPr>
            <a:r>
              <a:rPr lang="en-US" altLang="en-US" sz="1400" dirty="0"/>
              <a:t>Arin </a:t>
            </a:r>
            <a:r>
              <a:rPr lang="en-US" altLang="en-US" sz="1400" dirty="0" err="1"/>
              <a:t>Basu</a:t>
            </a:r>
            <a:r>
              <a:rPr lang="en-US" altLang="en-US" sz="1400" dirty="0"/>
              <a:t> MD MPH</a:t>
            </a:r>
          </a:p>
          <a:p>
            <a:pPr lvl="1" algn="l">
              <a:spcBef>
                <a:spcPts val="0"/>
              </a:spcBef>
            </a:pPr>
            <a:r>
              <a:rPr lang="en-US" altLang="en-US" sz="1400" dirty="0" err="1"/>
              <a:t>DataAnalytics</a:t>
            </a:r>
            <a:endParaRPr lang="en-US" altLang="en-US" sz="1400" dirty="0"/>
          </a:p>
          <a:p>
            <a:pPr lvl="1" algn="l">
              <a:spcBef>
                <a:spcPts val="0"/>
              </a:spcBef>
            </a:pPr>
            <a:r>
              <a:rPr lang="en-US" altLang="en-US" sz="1400" dirty="0">
                <a:hlinkClick r:id="rId2"/>
              </a:rPr>
              <a:t>dataanalytics@rediffmail.com</a:t>
            </a:r>
          </a:p>
          <a:p>
            <a:pPr lvl="1" algn="l">
              <a:spcBef>
                <a:spcPts val="0"/>
              </a:spcBef>
            </a:pPr>
            <a:r>
              <a:rPr lang="en-US" altLang="en-US" sz="1400" dirty="0">
                <a:hlinkClick r:id="rId3"/>
              </a:rPr>
              <a:t>http://</a:t>
            </a:r>
            <a:r>
              <a:rPr lang="en-US" altLang="en-US" sz="1400" dirty="0" err="1">
                <a:hlinkClick r:id="rId3"/>
              </a:rPr>
              <a:t>dataanalytics.objectis.ne</a:t>
            </a:r>
            <a:r>
              <a:rPr lang="en-US" altLang="en-US" sz="1400" dirty="0" err="1"/>
              <a:t>t</a:t>
            </a:r>
            <a:endParaRPr lang="en-US" altLang="en-US" sz="1400" dirty="0"/>
          </a:p>
        </p:txBody>
      </p:sp>
      <p:pic>
        <p:nvPicPr>
          <p:cNvPr id="2052" name="Picture 4" descr="Rlogo">
            <a:extLst>
              <a:ext uri="{FF2B5EF4-FFF2-40B4-BE49-F238E27FC236}">
                <a16:creationId xmlns:a16="http://schemas.microsoft.com/office/drawing/2014/main" id="{9BE3EBA5-39E1-F34B-B1BF-A822A91C2A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1587285"/>
            <a:ext cx="1154113" cy="879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64170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2D92FD-068A-C749-9261-2F483916B59D}"/>
              </a:ext>
            </a:extLst>
          </p:cNvPr>
          <p:cNvPicPr>
            <a:picLocks noChangeAspect="1"/>
          </p:cNvPicPr>
          <p:nvPr/>
        </p:nvPicPr>
        <p:blipFill rotWithShape="1">
          <a:blip r:embed="rId3"/>
          <a:srcRect b="42714"/>
          <a:stretch/>
        </p:blipFill>
        <p:spPr>
          <a:xfrm>
            <a:off x="436736" y="1464611"/>
            <a:ext cx="8393755" cy="1461469"/>
          </a:xfrm>
          <a:prstGeom prst="rect">
            <a:avLst/>
          </a:prstGeom>
        </p:spPr>
      </p:pic>
      <p:pic>
        <p:nvPicPr>
          <p:cNvPr id="4" name="Picture 3">
            <a:extLst>
              <a:ext uri="{FF2B5EF4-FFF2-40B4-BE49-F238E27FC236}">
                <a16:creationId xmlns:a16="http://schemas.microsoft.com/office/drawing/2014/main" id="{686EACC3-17AF-374E-ABB0-881AF3847AF5}"/>
              </a:ext>
            </a:extLst>
          </p:cNvPr>
          <p:cNvPicPr>
            <a:picLocks noChangeAspect="1"/>
          </p:cNvPicPr>
          <p:nvPr/>
        </p:nvPicPr>
        <p:blipFill>
          <a:blip r:embed="rId4"/>
          <a:stretch>
            <a:fillRect/>
          </a:stretch>
        </p:blipFill>
        <p:spPr>
          <a:xfrm>
            <a:off x="823142" y="3304540"/>
            <a:ext cx="6899658" cy="1842226"/>
          </a:xfrm>
          <a:prstGeom prst="rect">
            <a:avLst/>
          </a:prstGeom>
        </p:spPr>
      </p:pic>
    </p:spTree>
    <p:extLst>
      <p:ext uri="{BB962C8B-B14F-4D97-AF65-F5344CB8AC3E}">
        <p14:creationId xmlns:p14="http://schemas.microsoft.com/office/powerpoint/2010/main" val="2413605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109310-D0E1-1245-8FD7-3ACE8FA3AFE1}"/>
              </a:ext>
            </a:extLst>
          </p:cNvPr>
          <p:cNvSpPr txBox="1"/>
          <p:nvPr/>
        </p:nvSpPr>
        <p:spPr>
          <a:xfrm>
            <a:off x="627017" y="731520"/>
            <a:ext cx="2425600" cy="2308324"/>
          </a:xfrm>
          <a:prstGeom prst="rect">
            <a:avLst/>
          </a:prstGeom>
          <a:noFill/>
        </p:spPr>
        <p:txBody>
          <a:bodyPr wrap="none" rtlCol="0">
            <a:spAutoFit/>
          </a:bodyPr>
          <a:lstStyle/>
          <a:p>
            <a:r>
              <a:rPr lang="en-US" dirty="0" err="1"/>
              <a:t>setwd</a:t>
            </a:r>
            <a:r>
              <a:rPr lang="en-US" dirty="0"/>
              <a:t>()</a:t>
            </a:r>
          </a:p>
          <a:p>
            <a:r>
              <a:rPr lang="en-US" dirty="0"/>
              <a:t>Set working directory</a:t>
            </a:r>
          </a:p>
          <a:p>
            <a:endParaRPr lang="en-US" dirty="0"/>
          </a:p>
          <a:p>
            <a:r>
              <a:rPr lang="en-US" dirty="0" err="1"/>
              <a:t>getwd</a:t>
            </a:r>
            <a:r>
              <a:rPr lang="en-US" dirty="0"/>
              <a:t>()</a:t>
            </a:r>
          </a:p>
          <a:p>
            <a:r>
              <a:rPr lang="en-US" dirty="0"/>
              <a:t>Get working directory</a:t>
            </a:r>
          </a:p>
          <a:p>
            <a:endParaRPr lang="en-US" dirty="0"/>
          </a:p>
          <a:p>
            <a:r>
              <a:rPr lang="en-US" dirty="0"/>
              <a:t>library()</a:t>
            </a:r>
          </a:p>
          <a:p>
            <a:r>
              <a:rPr lang="en-US" dirty="0"/>
              <a:t>load package of interest</a:t>
            </a:r>
          </a:p>
        </p:txBody>
      </p:sp>
    </p:spTree>
    <p:extLst>
      <p:ext uri="{BB962C8B-B14F-4D97-AF65-F5344CB8AC3E}">
        <p14:creationId xmlns:p14="http://schemas.microsoft.com/office/powerpoint/2010/main" val="594196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6E8DE568-5C5D-3443-888B-95D025FF77F3}"/>
              </a:ext>
            </a:extLst>
          </p:cNvPr>
          <p:cNvSpPr>
            <a:spLocks noGrp="1" noChangeArrowheads="1"/>
          </p:cNvSpPr>
          <p:nvPr>
            <p:ph type="ctrTitle"/>
          </p:nvPr>
        </p:nvSpPr>
        <p:spPr>
          <a:xfrm>
            <a:off x="651803" y="2604867"/>
            <a:ext cx="7772400" cy="1143000"/>
          </a:xfrm>
        </p:spPr>
        <p:txBody>
          <a:bodyPr anchor="ctr">
            <a:normAutofit fontScale="90000"/>
          </a:bodyPr>
          <a:lstStyle/>
          <a:p>
            <a:r>
              <a:rPr lang="en-US" altLang="en-US" b="1" dirty="0"/>
              <a:t>R Packages for data analysis</a:t>
            </a:r>
            <a:endParaRPr lang="en-US" altLang="en-US" sz="4400" dirty="0"/>
          </a:p>
        </p:txBody>
      </p:sp>
      <p:pic>
        <p:nvPicPr>
          <p:cNvPr id="2052" name="Picture 4" descr="Rlogo">
            <a:extLst>
              <a:ext uri="{FF2B5EF4-FFF2-40B4-BE49-F238E27FC236}">
                <a16:creationId xmlns:a16="http://schemas.microsoft.com/office/drawing/2014/main" id="{9BE3EBA5-39E1-F34B-B1BF-A822A91C2A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0946" y="1194581"/>
            <a:ext cx="1154113" cy="879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5753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716A86-F3C5-E34F-98DB-C8F55FC43038}"/>
              </a:ext>
            </a:extLst>
          </p:cNvPr>
          <p:cNvPicPr>
            <a:picLocks noChangeAspect="1"/>
          </p:cNvPicPr>
          <p:nvPr/>
        </p:nvPicPr>
        <p:blipFill>
          <a:blip r:embed="rId2"/>
          <a:stretch>
            <a:fillRect/>
          </a:stretch>
        </p:blipFill>
        <p:spPr>
          <a:xfrm>
            <a:off x="1841500" y="1155700"/>
            <a:ext cx="5461000" cy="5702300"/>
          </a:xfrm>
          <a:prstGeom prst="rect">
            <a:avLst/>
          </a:prstGeom>
        </p:spPr>
      </p:pic>
      <p:sp>
        <p:nvSpPr>
          <p:cNvPr id="5" name="TextBox 4">
            <a:extLst>
              <a:ext uri="{FF2B5EF4-FFF2-40B4-BE49-F238E27FC236}">
                <a16:creationId xmlns:a16="http://schemas.microsoft.com/office/drawing/2014/main" id="{A240670A-5800-544E-ADD1-FE3170AB855E}"/>
              </a:ext>
            </a:extLst>
          </p:cNvPr>
          <p:cNvSpPr txBox="1"/>
          <p:nvPr/>
        </p:nvSpPr>
        <p:spPr>
          <a:xfrm>
            <a:off x="495946" y="495946"/>
            <a:ext cx="1112741" cy="369332"/>
          </a:xfrm>
          <a:prstGeom prst="rect">
            <a:avLst/>
          </a:prstGeom>
          <a:noFill/>
        </p:spPr>
        <p:txBody>
          <a:bodyPr wrap="none" rtlCol="0">
            <a:spAutoFit/>
          </a:bodyPr>
          <a:lstStyle/>
          <a:p>
            <a:r>
              <a:rPr lang="en-US" dirty="0"/>
              <a:t>heatmaps</a:t>
            </a:r>
          </a:p>
        </p:txBody>
      </p:sp>
      <p:sp>
        <p:nvSpPr>
          <p:cNvPr id="2" name="TextBox 1">
            <a:extLst>
              <a:ext uri="{FF2B5EF4-FFF2-40B4-BE49-F238E27FC236}">
                <a16:creationId xmlns:a16="http://schemas.microsoft.com/office/drawing/2014/main" id="{2CC4E733-AE77-BE4F-8B1C-CC85193ED958}"/>
              </a:ext>
            </a:extLst>
          </p:cNvPr>
          <p:cNvSpPr txBox="1"/>
          <p:nvPr/>
        </p:nvSpPr>
        <p:spPr>
          <a:xfrm rot="16200000">
            <a:off x="6261572" y="2541181"/>
            <a:ext cx="2601866" cy="369332"/>
          </a:xfrm>
          <a:prstGeom prst="rect">
            <a:avLst/>
          </a:prstGeom>
          <a:noFill/>
        </p:spPr>
        <p:txBody>
          <a:bodyPr wrap="none" rtlCol="0">
            <a:spAutoFit/>
          </a:bodyPr>
          <a:lstStyle/>
          <a:p>
            <a:r>
              <a:rPr lang="en-US" dirty="0"/>
              <a:t>log2s RNA-</a:t>
            </a:r>
            <a:r>
              <a:rPr lang="en-US" dirty="0" err="1"/>
              <a:t>Seq</a:t>
            </a:r>
            <a:r>
              <a:rPr lang="en-US" dirty="0"/>
              <a:t> expression</a:t>
            </a:r>
          </a:p>
        </p:txBody>
      </p:sp>
    </p:spTree>
    <p:extLst>
      <p:ext uri="{BB962C8B-B14F-4D97-AF65-F5344CB8AC3E}">
        <p14:creationId xmlns:p14="http://schemas.microsoft.com/office/powerpoint/2010/main" val="2313737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109310-D0E1-1245-8FD7-3ACE8FA3AFE1}"/>
              </a:ext>
            </a:extLst>
          </p:cNvPr>
          <p:cNvSpPr txBox="1"/>
          <p:nvPr/>
        </p:nvSpPr>
        <p:spPr>
          <a:xfrm>
            <a:off x="627017" y="731520"/>
            <a:ext cx="8024614" cy="1754326"/>
          </a:xfrm>
          <a:prstGeom prst="rect">
            <a:avLst/>
          </a:prstGeom>
          <a:noFill/>
        </p:spPr>
        <p:txBody>
          <a:bodyPr wrap="square" rtlCol="0">
            <a:spAutoFit/>
          </a:bodyPr>
          <a:lstStyle/>
          <a:p>
            <a:r>
              <a:rPr lang="en-US" b="1" dirty="0"/>
              <a:t>Prepare RSEM output files for heatmap creation</a:t>
            </a:r>
          </a:p>
          <a:p>
            <a:endParaRPr lang="en-US" dirty="0"/>
          </a:p>
          <a:p>
            <a:r>
              <a:rPr lang="en-US" dirty="0"/>
              <a:t>Copy TPM data into table</a:t>
            </a:r>
          </a:p>
          <a:p>
            <a:endParaRPr lang="en-US" dirty="0"/>
          </a:p>
          <a:p>
            <a:r>
              <a:rPr lang="en-US" dirty="0"/>
              <a:t>Calculate log2TPM of the table (if you have 0 values, convert them to a low decimal value (e.g. 0.0001)</a:t>
            </a:r>
          </a:p>
        </p:txBody>
      </p:sp>
    </p:spTree>
    <p:extLst>
      <p:ext uri="{BB962C8B-B14F-4D97-AF65-F5344CB8AC3E}">
        <p14:creationId xmlns:p14="http://schemas.microsoft.com/office/powerpoint/2010/main" val="27410990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F2B163-E82E-6346-B30F-E3AA40D2D1DA}"/>
              </a:ext>
            </a:extLst>
          </p:cNvPr>
          <p:cNvPicPr>
            <a:picLocks noChangeAspect="1"/>
          </p:cNvPicPr>
          <p:nvPr/>
        </p:nvPicPr>
        <p:blipFill>
          <a:blip r:embed="rId3"/>
          <a:stretch>
            <a:fillRect/>
          </a:stretch>
        </p:blipFill>
        <p:spPr>
          <a:xfrm>
            <a:off x="0" y="344627"/>
            <a:ext cx="9144000" cy="6168745"/>
          </a:xfrm>
          <a:prstGeom prst="rect">
            <a:avLst/>
          </a:prstGeom>
        </p:spPr>
      </p:pic>
    </p:spTree>
    <p:extLst>
      <p:ext uri="{BB962C8B-B14F-4D97-AF65-F5344CB8AC3E}">
        <p14:creationId xmlns:p14="http://schemas.microsoft.com/office/powerpoint/2010/main" val="136038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6B4346-19C3-7245-A102-52289FB715CC}"/>
              </a:ext>
            </a:extLst>
          </p:cNvPr>
          <p:cNvSpPr txBox="1"/>
          <p:nvPr/>
        </p:nvSpPr>
        <p:spPr>
          <a:xfrm>
            <a:off x="787791" y="618980"/>
            <a:ext cx="7412710" cy="2031325"/>
          </a:xfrm>
          <a:prstGeom prst="rect">
            <a:avLst/>
          </a:prstGeom>
          <a:noFill/>
        </p:spPr>
        <p:txBody>
          <a:bodyPr wrap="square" rtlCol="0">
            <a:spAutoFit/>
          </a:bodyPr>
          <a:lstStyle/>
          <a:p>
            <a:r>
              <a:rPr lang="en-US" dirty="0"/>
              <a:t>&gt; </a:t>
            </a:r>
            <a:r>
              <a:rPr lang="en-US" dirty="0" err="1"/>
              <a:t>setwd</a:t>
            </a:r>
            <a:r>
              <a:rPr lang="en-US" dirty="0"/>
              <a:t>("where file is located")</a:t>
            </a:r>
          </a:p>
          <a:p>
            <a:endParaRPr lang="en-US" dirty="0"/>
          </a:p>
          <a:p>
            <a:r>
              <a:rPr lang="en-US" dirty="0"/>
              <a:t>&gt; </a:t>
            </a:r>
            <a:r>
              <a:rPr lang="en-US" dirty="0" err="1"/>
              <a:t>install.packages</a:t>
            </a:r>
            <a:r>
              <a:rPr lang="en-US" dirty="0"/>
              <a:t>("</a:t>
            </a:r>
            <a:r>
              <a:rPr lang="en-US" dirty="0" err="1"/>
              <a:t>gplots</a:t>
            </a:r>
            <a:r>
              <a:rPr lang="en-US" dirty="0"/>
              <a:t>")</a:t>
            </a:r>
          </a:p>
          <a:p>
            <a:endParaRPr lang="en-US" dirty="0"/>
          </a:p>
          <a:p>
            <a:r>
              <a:rPr lang="en-US" dirty="0"/>
              <a:t>Try installing </a:t>
            </a:r>
            <a:r>
              <a:rPr lang="en-US" dirty="0" err="1"/>
              <a:t>RColorBrewer</a:t>
            </a:r>
            <a:r>
              <a:rPr lang="en-US" dirty="0"/>
              <a:t>, </a:t>
            </a:r>
            <a:r>
              <a:rPr lang="en-US" dirty="0" err="1"/>
              <a:t>colorRamps</a:t>
            </a:r>
            <a:r>
              <a:rPr lang="en-US" dirty="0"/>
              <a:t>, and </a:t>
            </a:r>
            <a:r>
              <a:rPr lang="en-US" dirty="0" err="1"/>
              <a:t>pheatmap</a:t>
            </a:r>
            <a:r>
              <a:rPr lang="en-US" dirty="0"/>
              <a:t> using </a:t>
            </a:r>
            <a:r>
              <a:rPr lang="en-US" dirty="0" err="1"/>
              <a:t>Rstudio</a:t>
            </a:r>
            <a:r>
              <a:rPr lang="en-US" dirty="0"/>
              <a:t> buttons</a:t>
            </a:r>
          </a:p>
          <a:p>
            <a:endParaRPr lang="en-US" dirty="0"/>
          </a:p>
          <a:p>
            <a:endParaRPr lang="en-US" dirty="0"/>
          </a:p>
        </p:txBody>
      </p:sp>
    </p:spTree>
    <p:extLst>
      <p:ext uri="{BB962C8B-B14F-4D97-AF65-F5344CB8AC3E}">
        <p14:creationId xmlns:p14="http://schemas.microsoft.com/office/powerpoint/2010/main" val="1921448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F9D1B2-AC2C-E145-A673-8F62FE8055A4}"/>
              </a:ext>
            </a:extLst>
          </p:cNvPr>
          <p:cNvPicPr>
            <a:picLocks noChangeAspect="1"/>
          </p:cNvPicPr>
          <p:nvPr/>
        </p:nvPicPr>
        <p:blipFill>
          <a:blip r:embed="rId3"/>
          <a:stretch>
            <a:fillRect/>
          </a:stretch>
        </p:blipFill>
        <p:spPr>
          <a:xfrm>
            <a:off x="291235" y="330137"/>
            <a:ext cx="8585478" cy="5845579"/>
          </a:xfrm>
          <a:prstGeom prst="rect">
            <a:avLst/>
          </a:prstGeom>
        </p:spPr>
      </p:pic>
    </p:spTree>
    <p:extLst>
      <p:ext uri="{BB962C8B-B14F-4D97-AF65-F5344CB8AC3E}">
        <p14:creationId xmlns:p14="http://schemas.microsoft.com/office/powerpoint/2010/main" val="24329065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6B4346-19C3-7245-A102-52289FB715CC}"/>
              </a:ext>
            </a:extLst>
          </p:cNvPr>
          <p:cNvSpPr txBox="1"/>
          <p:nvPr/>
        </p:nvSpPr>
        <p:spPr>
          <a:xfrm>
            <a:off x="647113" y="590844"/>
            <a:ext cx="8173329" cy="3693319"/>
          </a:xfrm>
          <a:prstGeom prst="rect">
            <a:avLst/>
          </a:prstGeom>
          <a:noFill/>
        </p:spPr>
        <p:txBody>
          <a:bodyPr wrap="square" rtlCol="0">
            <a:spAutoFit/>
          </a:bodyPr>
          <a:lstStyle/>
          <a:p>
            <a:r>
              <a:rPr lang="en-US" dirty="0"/>
              <a:t>&gt; </a:t>
            </a:r>
            <a:r>
              <a:rPr lang="en-US" dirty="0" err="1"/>
              <a:t>setwd</a:t>
            </a:r>
            <a:r>
              <a:rPr lang="en-US" dirty="0"/>
              <a:t>("where file is located")</a:t>
            </a:r>
          </a:p>
          <a:p>
            <a:endParaRPr lang="en-US" dirty="0"/>
          </a:p>
          <a:p>
            <a:r>
              <a:rPr lang="en-US" dirty="0"/>
              <a:t>&gt; </a:t>
            </a:r>
            <a:r>
              <a:rPr lang="en-US" dirty="0" err="1"/>
              <a:t>install.packages</a:t>
            </a:r>
            <a:r>
              <a:rPr lang="en-US" dirty="0"/>
              <a:t>("</a:t>
            </a:r>
            <a:r>
              <a:rPr lang="en-US" dirty="0" err="1"/>
              <a:t>gplots</a:t>
            </a:r>
            <a:r>
              <a:rPr lang="en-US" dirty="0"/>
              <a:t>")</a:t>
            </a:r>
          </a:p>
          <a:p>
            <a:endParaRPr lang="en-US" dirty="0"/>
          </a:p>
          <a:p>
            <a:r>
              <a:rPr lang="en-US" dirty="0"/>
              <a:t>&gt; library(</a:t>
            </a:r>
            <a:r>
              <a:rPr lang="en-US" dirty="0" err="1"/>
              <a:t>gplots</a:t>
            </a:r>
            <a:r>
              <a:rPr lang="en-US" dirty="0"/>
              <a:t>)</a:t>
            </a:r>
          </a:p>
          <a:p>
            <a:r>
              <a:rPr lang="en-US" dirty="0"/>
              <a:t>&gt; library(</a:t>
            </a:r>
            <a:r>
              <a:rPr lang="en-US" dirty="0" err="1"/>
              <a:t>RColorBrewer</a:t>
            </a:r>
            <a:r>
              <a:rPr lang="en-US" dirty="0"/>
              <a:t>)</a:t>
            </a:r>
          </a:p>
          <a:p>
            <a:r>
              <a:rPr lang="en-US" dirty="0"/>
              <a:t>&gt; library(</a:t>
            </a:r>
            <a:r>
              <a:rPr lang="en-US" dirty="0" err="1"/>
              <a:t>colorRamps</a:t>
            </a:r>
            <a:r>
              <a:rPr lang="en-US" dirty="0"/>
              <a:t>)</a:t>
            </a:r>
          </a:p>
          <a:p>
            <a:r>
              <a:rPr lang="en-US" dirty="0"/>
              <a:t>&gt; library(</a:t>
            </a:r>
            <a:r>
              <a:rPr lang="en-US" dirty="0" err="1"/>
              <a:t>pheatmap</a:t>
            </a:r>
            <a:r>
              <a:rPr lang="en-US" dirty="0"/>
              <a:t>)</a:t>
            </a:r>
          </a:p>
          <a:p>
            <a:endParaRPr lang="en-US" dirty="0"/>
          </a:p>
          <a:p>
            <a:r>
              <a:rPr lang="en-US" dirty="0"/>
              <a:t>&gt; data=</a:t>
            </a:r>
            <a:r>
              <a:rPr lang="en-US" dirty="0" err="1"/>
              <a:t>read.delim</a:t>
            </a:r>
            <a:r>
              <a:rPr lang="en-US" dirty="0"/>
              <a:t>("Kan_genelist_1.txt", </a:t>
            </a:r>
            <a:r>
              <a:rPr lang="en-US" dirty="0" err="1"/>
              <a:t>sep</a:t>
            </a:r>
            <a:r>
              <a:rPr lang="en-US" dirty="0"/>
              <a:t>="\t", </a:t>
            </a:r>
            <a:r>
              <a:rPr lang="en-US" dirty="0" err="1"/>
              <a:t>row.names</a:t>
            </a:r>
            <a:r>
              <a:rPr lang="en-US" dirty="0"/>
              <a:t>="Gene", header=T)</a:t>
            </a:r>
          </a:p>
          <a:p>
            <a:r>
              <a:rPr lang="en-US" dirty="0"/>
              <a:t>&gt; </a:t>
            </a:r>
            <a:r>
              <a:rPr lang="en-US" dirty="0" err="1"/>
              <a:t>data_mat</a:t>
            </a:r>
            <a:r>
              <a:rPr lang="en-US" dirty="0"/>
              <a:t>=</a:t>
            </a:r>
            <a:r>
              <a:rPr lang="en-US" dirty="0" err="1"/>
              <a:t>as.matrix</a:t>
            </a:r>
            <a:r>
              <a:rPr lang="en-US" dirty="0"/>
              <a:t>(data[,1:4])</a:t>
            </a:r>
          </a:p>
          <a:p>
            <a:r>
              <a:rPr lang="en-US" dirty="0"/>
              <a:t>&gt; View(</a:t>
            </a:r>
            <a:r>
              <a:rPr lang="en-US" dirty="0" err="1"/>
              <a:t>data_mat</a:t>
            </a:r>
            <a:r>
              <a:rPr lang="en-US" dirty="0"/>
              <a:t>)</a:t>
            </a:r>
          </a:p>
          <a:p>
            <a:endParaRPr lang="en-US" dirty="0"/>
          </a:p>
        </p:txBody>
      </p:sp>
      <p:pic>
        <p:nvPicPr>
          <p:cNvPr id="2" name="Picture 1">
            <a:extLst>
              <a:ext uri="{FF2B5EF4-FFF2-40B4-BE49-F238E27FC236}">
                <a16:creationId xmlns:a16="http://schemas.microsoft.com/office/drawing/2014/main" id="{12C1C33F-BD55-5A44-89E0-CE39C9853D94}"/>
              </a:ext>
            </a:extLst>
          </p:cNvPr>
          <p:cNvPicPr>
            <a:picLocks noChangeAspect="1"/>
          </p:cNvPicPr>
          <p:nvPr/>
        </p:nvPicPr>
        <p:blipFill>
          <a:blip r:embed="rId3"/>
          <a:stretch>
            <a:fillRect/>
          </a:stretch>
        </p:blipFill>
        <p:spPr>
          <a:xfrm>
            <a:off x="4733777" y="3512634"/>
            <a:ext cx="3890960" cy="3149445"/>
          </a:xfrm>
          <a:prstGeom prst="rect">
            <a:avLst/>
          </a:prstGeom>
        </p:spPr>
      </p:pic>
      <p:cxnSp>
        <p:nvCxnSpPr>
          <p:cNvPr id="5" name="Straight Arrow Connector 4">
            <a:extLst>
              <a:ext uri="{FF2B5EF4-FFF2-40B4-BE49-F238E27FC236}">
                <a16:creationId xmlns:a16="http://schemas.microsoft.com/office/drawing/2014/main" id="{72320408-4EFF-5943-80A7-E5D630D36D52}"/>
              </a:ext>
            </a:extLst>
          </p:cNvPr>
          <p:cNvCxnSpPr>
            <a:cxnSpLocks/>
          </p:cNvCxnSpPr>
          <p:nvPr/>
        </p:nvCxnSpPr>
        <p:spPr>
          <a:xfrm flipV="1">
            <a:off x="4229100" y="4436444"/>
            <a:ext cx="716550" cy="4213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7D07274-9A24-1547-818C-B0E0C1949889}"/>
              </a:ext>
            </a:extLst>
          </p:cNvPr>
          <p:cNvSpPr txBox="1"/>
          <p:nvPr/>
        </p:nvSpPr>
        <p:spPr>
          <a:xfrm>
            <a:off x="2669750" y="4902690"/>
            <a:ext cx="2064027" cy="369332"/>
          </a:xfrm>
          <a:prstGeom prst="rect">
            <a:avLst/>
          </a:prstGeom>
          <a:noFill/>
        </p:spPr>
        <p:txBody>
          <a:bodyPr wrap="none" rtlCol="0">
            <a:spAutoFit/>
          </a:bodyPr>
          <a:lstStyle/>
          <a:p>
            <a:r>
              <a:rPr lang="en-US" dirty="0" err="1"/>
              <a:t>row.names</a:t>
            </a:r>
            <a:r>
              <a:rPr lang="en-US" dirty="0"/>
              <a:t> ="Gene"</a:t>
            </a:r>
          </a:p>
        </p:txBody>
      </p:sp>
    </p:spTree>
    <p:extLst>
      <p:ext uri="{BB962C8B-B14F-4D97-AF65-F5344CB8AC3E}">
        <p14:creationId xmlns:p14="http://schemas.microsoft.com/office/powerpoint/2010/main" val="3810939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71830F-FAFC-5C40-B3EA-A8BDCD11356B}"/>
              </a:ext>
            </a:extLst>
          </p:cNvPr>
          <p:cNvPicPr>
            <a:picLocks noChangeAspect="1"/>
          </p:cNvPicPr>
          <p:nvPr/>
        </p:nvPicPr>
        <p:blipFill>
          <a:blip r:embed="rId3"/>
          <a:stretch>
            <a:fillRect/>
          </a:stretch>
        </p:blipFill>
        <p:spPr>
          <a:xfrm>
            <a:off x="1363852" y="212207"/>
            <a:ext cx="5680302" cy="6453497"/>
          </a:xfrm>
          <a:prstGeom prst="rect">
            <a:avLst/>
          </a:prstGeom>
        </p:spPr>
      </p:pic>
    </p:spTree>
    <p:extLst>
      <p:ext uri="{BB962C8B-B14F-4D97-AF65-F5344CB8AC3E}">
        <p14:creationId xmlns:p14="http://schemas.microsoft.com/office/powerpoint/2010/main" val="3691682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5CF62EE-E060-9241-8F29-2419DAA1CFCE}"/>
              </a:ext>
            </a:extLst>
          </p:cNvPr>
          <p:cNvSpPr>
            <a:spLocks noGrp="1" noChangeArrowheads="1"/>
          </p:cNvSpPr>
          <p:nvPr>
            <p:ph type="title"/>
          </p:nvPr>
        </p:nvSpPr>
        <p:spPr/>
        <p:txBody>
          <a:bodyPr/>
          <a:lstStyle/>
          <a:p>
            <a:r>
              <a:rPr lang="en-US" altLang="en-US" b="1"/>
              <a:t>What is R</a:t>
            </a:r>
            <a:endParaRPr lang="en-US" altLang="en-US"/>
          </a:p>
        </p:txBody>
      </p:sp>
      <p:sp>
        <p:nvSpPr>
          <p:cNvPr id="4099" name="Rectangle 3">
            <a:extLst>
              <a:ext uri="{FF2B5EF4-FFF2-40B4-BE49-F238E27FC236}">
                <a16:creationId xmlns:a16="http://schemas.microsoft.com/office/drawing/2014/main" id="{C684E3C9-6809-B74E-B48A-82CFCB413F2D}"/>
              </a:ext>
            </a:extLst>
          </p:cNvPr>
          <p:cNvSpPr>
            <a:spLocks noGrp="1" noChangeArrowheads="1"/>
          </p:cNvSpPr>
          <p:nvPr>
            <p:ph type="body" idx="1"/>
          </p:nvPr>
        </p:nvSpPr>
        <p:spPr/>
        <p:txBody>
          <a:bodyPr/>
          <a:lstStyle/>
          <a:p>
            <a:r>
              <a:rPr lang="en-US" altLang="en-US" b="1" dirty="0"/>
              <a:t>Software for Statistical Data Analysis</a:t>
            </a:r>
          </a:p>
          <a:p>
            <a:r>
              <a:rPr lang="en-US" altLang="en-US" b="1" dirty="0"/>
              <a:t>Based on S</a:t>
            </a:r>
          </a:p>
          <a:p>
            <a:r>
              <a:rPr lang="en-US" altLang="en-US" b="1" dirty="0"/>
              <a:t>Programming Environment</a:t>
            </a:r>
          </a:p>
          <a:p>
            <a:r>
              <a:rPr lang="en-US" altLang="en-US" b="1" dirty="0"/>
              <a:t>Interpreted Language</a:t>
            </a:r>
          </a:p>
          <a:p>
            <a:r>
              <a:rPr lang="en-US" altLang="en-US" b="1" dirty="0"/>
              <a:t>Data Storage, Analysis, Graphing</a:t>
            </a:r>
          </a:p>
          <a:p>
            <a:r>
              <a:rPr lang="en-US" altLang="en-US" b="1" dirty="0"/>
              <a:t>Free and Open Source Software</a:t>
            </a:r>
          </a:p>
          <a:p>
            <a:endParaRPr lang="en-US" altLang="en-US" b="1" dirty="0"/>
          </a:p>
          <a:p>
            <a:endParaRPr lang="en-US" altLang="en-US" b="1" dirty="0"/>
          </a:p>
          <a:p>
            <a:endParaRPr lang="en-US" altLang="en-US" b="1" dirty="0"/>
          </a:p>
        </p:txBody>
      </p:sp>
    </p:spTree>
    <p:extLst>
      <p:ext uri="{BB962C8B-B14F-4D97-AF65-F5344CB8AC3E}">
        <p14:creationId xmlns:p14="http://schemas.microsoft.com/office/powerpoint/2010/main" val="38011830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6B4346-19C3-7245-A102-52289FB715CC}"/>
              </a:ext>
            </a:extLst>
          </p:cNvPr>
          <p:cNvSpPr txBox="1"/>
          <p:nvPr/>
        </p:nvSpPr>
        <p:spPr>
          <a:xfrm>
            <a:off x="647113" y="590844"/>
            <a:ext cx="8173329" cy="4247317"/>
          </a:xfrm>
          <a:prstGeom prst="rect">
            <a:avLst/>
          </a:prstGeom>
          <a:noFill/>
        </p:spPr>
        <p:txBody>
          <a:bodyPr wrap="square" rtlCol="0">
            <a:spAutoFit/>
          </a:bodyPr>
          <a:lstStyle/>
          <a:p>
            <a:r>
              <a:rPr lang="en-US" dirty="0"/>
              <a:t>&gt; </a:t>
            </a:r>
            <a:r>
              <a:rPr lang="en-US" dirty="0" err="1"/>
              <a:t>setwd</a:t>
            </a:r>
            <a:r>
              <a:rPr lang="en-US" dirty="0"/>
              <a:t>("where file is located")</a:t>
            </a:r>
          </a:p>
          <a:p>
            <a:endParaRPr lang="en-US" dirty="0"/>
          </a:p>
          <a:p>
            <a:r>
              <a:rPr lang="en-US" dirty="0"/>
              <a:t>&gt; </a:t>
            </a:r>
            <a:r>
              <a:rPr lang="en-US" dirty="0" err="1"/>
              <a:t>install.packages</a:t>
            </a:r>
            <a:r>
              <a:rPr lang="en-US" dirty="0"/>
              <a:t>("</a:t>
            </a:r>
            <a:r>
              <a:rPr lang="en-US" dirty="0" err="1"/>
              <a:t>gplots</a:t>
            </a:r>
            <a:r>
              <a:rPr lang="en-US" dirty="0"/>
              <a:t>")</a:t>
            </a:r>
          </a:p>
          <a:p>
            <a:endParaRPr lang="en-US" dirty="0"/>
          </a:p>
          <a:p>
            <a:r>
              <a:rPr lang="en-US" dirty="0"/>
              <a:t>&gt; library(</a:t>
            </a:r>
            <a:r>
              <a:rPr lang="en-US" dirty="0" err="1"/>
              <a:t>gplots</a:t>
            </a:r>
            <a:r>
              <a:rPr lang="en-US" dirty="0"/>
              <a:t>)</a:t>
            </a:r>
          </a:p>
          <a:p>
            <a:r>
              <a:rPr lang="en-US" dirty="0"/>
              <a:t>&gt; library(</a:t>
            </a:r>
            <a:r>
              <a:rPr lang="en-US" dirty="0" err="1"/>
              <a:t>RColorBrewer</a:t>
            </a:r>
            <a:r>
              <a:rPr lang="en-US" dirty="0"/>
              <a:t>)</a:t>
            </a:r>
          </a:p>
          <a:p>
            <a:r>
              <a:rPr lang="en-US" dirty="0"/>
              <a:t>&gt; library(</a:t>
            </a:r>
            <a:r>
              <a:rPr lang="en-US" dirty="0" err="1"/>
              <a:t>colorRamps</a:t>
            </a:r>
            <a:r>
              <a:rPr lang="en-US" dirty="0"/>
              <a:t>)</a:t>
            </a:r>
          </a:p>
          <a:p>
            <a:r>
              <a:rPr lang="en-US" dirty="0"/>
              <a:t>&gt; library(</a:t>
            </a:r>
            <a:r>
              <a:rPr lang="en-US" dirty="0" err="1"/>
              <a:t>pheatmap</a:t>
            </a:r>
            <a:r>
              <a:rPr lang="en-US" dirty="0"/>
              <a:t>)</a:t>
            </a:r>
          </a:p>
          <a:p>
            <a:endParaRPr lang="en-US" dirty="0"/>
          </a:p>
          <a:p>
            <a:r>
              <a:rPr lang="en-US" dirty="0"/>
              <a:t>&gt;data=</a:t>
            </a:r>
            <a:r>
              <a:rPr lang="en-US" dirty="0" err="1"/>
              <a:t>read.delim</a:t>
            </a:r>
            <a:r>
              <a:rPr lang="en-US" dirty="0"/>
              <a:t>(”log2TPMtable.txt", </a:t>
            </a:r>
            <a:r>
              <a:rPr lang="en-US" dirty="0" err="1"/>
              <a:t>sep</a:t>
            </a:r>
            <a:r>
              <a:rPr lang="en-US" dirty="0"/>
              <a:t>="\t", </a:t>
            </a:r>
            <a:r>
              <a:rPr lang="en-US" dirty="0" err="1"/>
              <a:t>row.names</a:t>
            </a:r>
            <a:r>
              <a:rPr lang="en-US" dirty="0"/>
              <a:t>="Gene", header=T)</a:t>
            </a:r>
          </a:p>
          <a:p>
            <a:r>
              <a:rPr lang="en-US" dirty="0"/>
              <a:t>&gt; </a:t>
            </a:r>
            <a:r>
              <a:rPr lang="en-US" dirty="0" err="1"/>
              <a:t>data_mat</a:t>
            </a:r>
            <a:r>
              <a:rPr lang="en-US" dirty="0"/>
              <a:t>=</a:t>
            </a:r>
            <a:r>
              <a:rPr lang="en-US" dirty="0" err="1"/>
              <a:t>as.matrix</a:t>
            </a:r>
            <a:r>
              <a:rPr lang="en-US" dirty="0"/>
              <a:t>(data[,1:4])</a:t>
            </a:r>
          </a:p>
          <a:p>
            <a:r>
              <a:rPr lang="en-US" dirty="0"/>
              <a:t>&gt; View(</a:t>
            </a:r>
            <a:r>
              <a:rPr lang="en-US" dirty="0" err="1"/>
              <a:t>data_mat</a:t>
            </a:r>
            <a:r>
              <a:rPr lang="en-US" dirty="0"/>
              <a:t>)</a:t>
            </a:r>
          </a:p>
          <a:p>
            <a:endParaRPr lang="en-US" dirty="0"/>
          </a:p>
          <a:p>
            <a:r>
              <a:rPr lang="en-US" dirty="0"/>
              <a:t>&gt; pdf(”log2TPMtableheatmap_1.pdf", width=8, height=11)</a:t>
            </a:r>
          </a:p>
          <a:p>
            <a:endParaRPr lang="en-US" dirty="0"/>
          </a:p>
        </p:txBody>
      </p:sp>
      <p:sp>
        <p:nvSpPr>
          <p:cNvPr id="4" name="Rectangle 3">
            <a:extLst>
              <a:ext uri="{FF2B5EF4-FFF2-40B4-BE49-F238E27FC236}">
                <a16:creationId xmlns:a16="http://schemas.microsoft.com/office/drawing/2014/main" id="{F68FB458-6F94-9940-AF6E-C1743526141B}"/>
              </a:ext>
            </a:extLst>
          </p:cNvPr>
          <p:cNvSpPr/>
          <p:nvPr/>
        </p:nvSpPr>
        <p:spPr>
          <a:xfrm>
            <a:off x="901652" y="4095869"/>
            <a:ext cx="5332848" cy="422031"/>
          </a:xfrm>
          <a:prstGeom prst="rect">
            <a:avLst/>
          </a:prstGeom>
          <a:solidFill>
            <a:schemeClr val="accent2">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1EC5B90-865C-DC41-9DBB-ACD1FA41B09C}"/>
              </a:ext>
            </a:extLst>
          </p:cNvPr>
          <p:cNvSpPr txBox="1"/>
          <p:nvPr/>
        </p:nvSpPr>
        <p:spPr>
          <a:xfrm>
            <a:off x="3233899" y="4947181"/>
            <a:ext cx="3515258" cy="369332"/>
          </a:xfrm>
          <a:prstGeom prst="rect">
            <a:avLst/>
          </a:prstGeom>
          <a:noFill/>
        </p:spPr>
        <p:txBody>
          <a:bodyPr wrap="none" rtlCol="0">
            <a:spAutoFit/>
          </a:bodyPr>
          <a:lstStyle/>
          <a:p>
            <a:r>
              <a:rPr lang="en-US" i="1" dirty="0"/>
              <a:t>Optional feature, turn on Pdf maker</a:t>
            </a:r>
          </a:p>
        </p:txBody>
      </p:sp>
    </p:spTree>
    <p:extLst>
      <p:ext uri="{BB962C8B-B14F-4D97-AF65-F5344CB8AC3E}">
        <p14:creationId xmlns:p14="http://schemas.microsoft.com/office/powerpoint/2010/main" val="42940693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6B4346-19C3-7245-A102-52289FB715CC}"/>
              </a:ext>
            </a:extLst>
          </p:cNvPr>
          <p:cNvSpPr txBox="1"/>
          <p:nvPr/>
        </p:nvSpPr>
        <p:spPr>
          <a:xfrm>
            <a:off x="647113" y="590844"/>
            <a:ext cx="8173329" cy="5909310"/>
          </a:xfrm>
          <a:prstGeom prst="rect">
            <a:avLst/>
          </a:prstGeom>
          <a:noFill/>
        </p:spPr>
        <p:txBody>
          <a:bodyPr wrap="square" rtlCol="0">
            <a:spAutoFit/>
          </a:bodyPr>
          <a:lstStyle/>
          <a:p>
            <a:r>
              <a:rPr lang="en-US" dirty="0"/>
              <a:t>&gt; </a:t>
            </a:r>
            <a:r>
              <a:rPr lang="en-US" dirty="0" err="1"/>
              <a:t>setwd</a:t>
            </a:r>
            <a:r>
              <a:rPr lang="en-US" dirty="0"/>
              <a:t>("where file is located")</a:t>
            </a:r>
          </a:p>
          <a:p>
            <a:endParaRPr lang="en-US" dirty="0"/>
          </a:p>
          <a:p>
            <a:r>
              <a:rPr lang="en-US" dirty="0"/>
              <a:t>&gt; </a:t>
            </a:r>
            <a:r>
              <a:rPr lang="en-US" dirty="0" err="1"/>
              <a:t>install.packages</a:t>
            </a:r>
            <a:r>
              <a:rPr lang="en-US" dirty="0"/>
              <a:t>("</a:t>
            </a:r>
            <a:r>
              <a:rPr lang="en-US" dirty="0" err="1"/>
              <a:t>gplots</a:t>
            </a:r>
            <a:r>
              <a:rPr lang="en-US" dirty="0"/>
              <a:t>")</a:t>
            </a:r>
          </a:p>
          <a:p>
            <a:endParaRPr lang="en-US" dirty="0"/>
          </a:p>
          <a:p>
            <a:r>
              <a:rPr lang="en-US" dirty="0"/>
              <a:t>&gt; library(</a:t>
            </a:r>
            <a:r>
              <a:rPr lang="en-US" dirty="0" err="1"/>
              <a:t>gplots</a:t>
            </a:r>
            <a:r>
              <a:rPr lang="en-US" dirty="0"/>
              <a:t>)</a:t>
            </a:r>
          </a:p>
          <a:p>
            <a:r>
              <a:rPr lang="en-US" dirty="0"/>
              <a:t>&gt; library(</a:t>
            </a:r>
            <a:r>
              <a:rPr lang="en-US" dirty="0" err="1"/>
              <a:t>RColorBrewer</a:t>
            </a:r>
            <a:r>
              <a:rPr lang="en-US" dirty="0"/>
              <a:t>)</a:t>
            </a:r>
          </a:p>
          <a:p>
            <a:r>
              <a:rPr lang="en-US" dirty="0"/>
              <a:t>&gt; library(</a:t>
            </a:r>
            <a:r>
              <a:rPr lang="en-US" dirty="0" err="1"/>
              <a:t>colorRamps</a:t>
            </a:r>
            <a:r>
              <a:rPr lang="en-US" dirty="0"/>
              <a:t>)</a:t>
            </a:r>
          </a:p>
          <a:p>
            <a:r>
              <a:rPr lang="en-US" dirty="0"/>
              <a:t>&gt; library(</a:t>
            </a:r>
            <a:r>
              <a:rPr lang="en-US" dirty="0" err="1"/>
              <a:t>pheatmap</a:t>
            </a:r>
            <a:r>
              <a:rPr lang="en-US" dirty="0"/>
              <a:t>)</a:t>
            </a:r>
          </a:p>
          <a:p>
            <a:endParaRPr lang="en-US" dirty="0"/>
          </a:p>
          <a:p>
            <a:r>
              <a:rPr lang="en-US" dirty="0"/>
              <a:t>&gt;data=</a:t>
            </a:r>
            <a:r>
              <a:rPr lang="en-US" dirty="0" err="1"/>
              <a:t>read.delim</a:t>
            </a:r>
            <a:r>
              <a:rPr lang="en-US" dirty="0"/>
              <a:t>(”log2TPMtable.txt", </a:t>
            </a:r>
            <a:r>
              <a:rPr lang="en-US" dirty="0" err="1"/>
              <a:t>sep</a:t>
            </a:r>
            <a:r>
              <a:rPr lang="en-US" dirty="0"/>
              <a:t>="\t", </a:t>
            </a:r>
            <a:r>
              <a:rPr lang="en-US" dirty="0" err="1"/>
              <a:t>row.names</a:t>
            </a:r>
            <a:r>
              <a:rPr lang="en-US" dirty="0"/>
              <a:t>="Gene", header=T)</a:t>
            </a:r>
          </a:p>
          <a:p>
            <a:r>
              <a:rPr lang="en-US" dirty="0"/>
              <a:t>&gt; </a:t>
            </a:r>
            <a:r>
              <a:rPr lang="en-US" dirty="0" err="1"/>
              <a:t>data_mat</a:t>
            </a:r>
            <a:r>
              <a:rPr lang="en-US" dirty="0"/>
              <a:t>=</a:t>
            </a:r>
            <a:r>
              <a:rPr lang="en-US" dirty="0" err="1"/>
              <a:t>as.matrix</a:t>
            </a:r>
            <a:r>
              <a:rPr lang="en-US" dirty="0"/>
              <a:t>(data[,1:4])</a:t>
            </a:r>
          </a:p>
          <a:p>
            <a:r>
              <a:rPr lang="en-US" dirty="0"/>
              <a:t>&gt; View(</a:t>
            </a:r>
            <a:r>
              <a:rPr lang="en-US" dirty="0" err="1"/>
              <a:t>data_mat</a:t>
            </a:r>
            <a:r>
              <a:rPr lang="en-US" dirty="0"/>
              <a:t>)</a:t>
            </a:r>
          </a:p>
          <a:p>
            <a:endParaRPr lang="en-US" dirty="0"/>
          </a:p>
          <a:p>
            <a:r>
              <a:rPr lang="en-US" dirty="0"/>
              <a:t>&gt; pdf("log2TPMtableheatmap_1.pdf", width=8, height=11)</a:t>
            </a:r>
          </a:p>
          <a:p>
            <a:endParaRPr lang="en-US" dirty="0"/>
          </a:p>
          <a:p>
            <a:r>
              <a:rPr lang="en-US" dirty="0"/>
              <a:t>&gt; </a:t>
            </a:r>
            <a:r>
              <a:rPr lang="en-US" dirty="0" err="1"/>
              <a:t>pheatmap</a:t>
            </a:r>
            <a:r>
              <a:rPr lang="en-US" dirty="0"/>
              <a:t>(</a:t>
            </a:r>
            <a:r>
              <a:rPr lang="en-US" dirty="0" err="1"/>
              <a:t>data_mat</a:t>
            </a:r>
            <a:r>
              <a:rPr lang="en-US" dirty="0"/>
              <a:t>[1:16,], breaks=c(</a:t>
            </a:r>
            <a:r>
              <a:rPr lang="en-US" dirty="0" err="1"/>
              <a:t>seq</a:t>
            </a:r>
            <a:r>
              <a:rPr lang="en-US" dirty="0"/>
              <a:t>(-14,-1.5, </a:t>
            </a:r>
            <a:r>
              <a:rPr lang="en-US" dirty="0" err="1"/>
              <a:t>length.out</a:t>
            </a:r>
            <a:r>
              <a:rPr lang="en-US" dirty="0"/>
              <a:t>=64),</a:t>
            </a:r>
            <a:r>
              <a:rPr lang="en-US" dirty="0" err="1"/>
              <a:t>seq</a:t>
            </a:r>
            <a:r>
              <a:rPr lang="en-US" dirty="0"/>
              <a:t>(-1.4,2,length.out=64),</a:t>
            </a:r>
            <a:r>
              <a:rPr lang="en-US" dirty="0" err="1"/>
              <a:t>seq</a:t>
            </a:r>
            <a:r>
              <a:rPr lang="en-US" dirty="0"/>
              <a:t>(2.1,10,length.out=64)), </a:t>
            </a:r>
            <a:r>
              <a:rPr lang="en-US" dirty="0" err="1"/>
              <a:t>cluster_rows</a:t>
            </a:r>
            <a:r>
              <a:rPr lang="en-US" dirty="0"/>
              <a:t> = TRUE, </a:t>
            </a:r>
            <a:r>
              <a:rPr lang="en-US" dirty="0" err="1"/>
              <a:t>cluster_cols</a:t>
            </a:r>
            <a:r>
              <a:rPr lang="en-US" dirty="0"/>
              <a:t> = FALSE, color =</a:t>
            </a:r>
            <a:r>
              <a:rPr lang="en-US" dirty="0" err="1"/>
              <a:t>colorRampPalette</a:t>
            </a:r>
            <a:r>
              <a:rPr lang="en-US" dirty="0"/>
              <a:t>(c("magenta", "black", "yellow"))(length(c(</a:t>
            </a:r>
            <a:r>
              <a:rPr lang="en-US" dirty="0" err="1"/>
              <a:t>seq</a:t>
            </a:r>
            <a:r>
              <a:rPr lang="en-US" dirty="0"/>
              <a:t>(-14,-1.5, </a:t>
            </a:r>
            <a:r>
              <a:rPr lang="en-US" dirty="0" err="1"/>
              <a:t>length.out</a:t>
            </a:r>
            <a:r>
              <a:rPr lang="en-US" dirty="0"/>
              <a:t>=64),</a:t>
            </a:r>
            <a:r>
              <a:rPr lang="en-US" dirty="0" err="1"/>
              <a:t>seq</a:t>
            </a:r>
            <a:r>
              <a:rPr lang="en-US" dirty="0"/>
              <a:t>(-1.4,2,length.out=64), </a:t>
            </a:r>
            <a:r>
              <a:rPr lang="en-US" dirty="0" err="1"/>
              <a:t>seq</a:t>
            </a:r>
            <a:r>
              <a:rPr lang="en-US" dirty="0"/>
              <a:t>(2.1,10,length.out=64)))))</a:t>
            </a:r>
          </a:p>
          <a:p>
            <a:endParaRPr lang="en-US" dirty="0"/>
          </a:p>
          <a:p>
            <a:endParaRPr lang="en-US" dirty="0"/>
          </a:p>
        </p:txBody>
      </p:sp>
    </p:spTree>
    <p:extLst>
      <p:ext uri="{BB962C8B-B14F-4D97-AF65-F5344CB8AC3E}">
        <p14:creationId xmlns:p14="http://schemas.microsoft.com/office/powerpoint/2010/main" val="28754659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6B4346-19C3-7245-A102-52289FB715CC}"/>
              </a:ext>
            </a:extLst>
          </p:cNvPr>
          <p:cNvSpPr txBox="1"/>
          <p:nvPr/>
        </p:nvSpPr>
        <p:spPr>
          <a:xfrm>
            <a:off x="647113" y="590844"/>
            <a:ext cx="8173329" cy="3477875"/>
          </a:xfrm>
          <a:prstGeom prst="rect">
            <a:avLst/>
          </a:prstGeom>
          <a:noFill/>
        </p:spPr>
        <p:txBody>
          <a:bodyPr wrap="square" rtlCol="0">
            <a:spAutoFit/>
          </a:bodyPr>
          <a:lstStyle/>
          <a:p>
            <a:endParaRPr lang="en-US" sz="2200" dirty="0"/>
          </a:p>
          <a:p>
            <a:r>
              <a:rPr lang="en-US" sz="2200" dirty="0"/>
              <a:t>&gt; </a:t>
            </a:r>
            <a:r>
              <a:rPr lang="en-US" sz="2200" dirty="0" err="1"/>
              <a:t>pheatmap</a:t>
            </a:r>
            <a:r>
              <a:rPr lang="en-US" sz="2200" dirty="0"/>
              <a:t>(</a:t>
            </a:r>
            <a:r>
              <a:rPr lang="en-US" sz="2200" dirty="0" err="1"/>
              <a:t>data_mat</a:t>
            </a:r>
            <a:r>
              <a:rPr lang="en-US" sz="2200" dirty="0"/>
              <a:t>[1:16,], breaks=c(</a:t>
            </a:r>
            <a:r>
              <a:rPr lang="en-US" sz="2200" dirty="0" err="1"/>
              <a:t>seq</a:t>
            </a:r>
            <a:r>
              <a:rPr lang="en-US" sz="2200" dirty="0"/>
              <a:t>(-14,-1.5, </a:t>
            </a:r>
            <a:r>
              <a:rPr lang="en-US" sz="2200" dirty="0" err="1"/>
              <a:t>length.out</a:t>
            </a:r>
            <a:r>
              <a:rPr lang="en-US" sz="2200" dirty="0"/>
              <a:t>=64),</a:t>
            </a:r>
            <a:r>
              <a:rPr lang="en-US" sz="2200" dirty="0" err="1"/>
              <a:t>seq</a:t>
            </a:r>
            <a:r>
              <a:rPr lang="en-US" sz="2200" dirty="0"/>
              <a:t>(-1.4,2,length.out=64),</a:t>
            </a:r>
            <a:r>
              <a:rPr lang="en-US" sz="2200" dirty="0" err="1"/>
              <a:t>seq</a:t>
            </a:r>
            <a:r>
              <a:rPr lang="en-US" sz="2200" dirty="0"/>
              <a:t>(2.1,10,length.out=64)), </a:t>
            </a:r>
            <a:r>
              <a:rPr lang="en-US" sz="2200" dirty="0" err="1"/>
              <a:t>cluster_rows</a:t>
            </a:r>
            <a:r>
              <a:rPr lang="en-US" sz="2200" dirty="0"/>
              <a:t> = TRUE, </a:t>
            </a:r>
            <a:r>
              <a:rPr lang="en-US" sz="2200" dirty="0" err="1"/>
              <a:t>cluster_cols</a:t>
            </a:r>
            <a:r>
              <a:rPr lang="en-US" sz="2200" dirty="0"/>
              <a:t> = FALSE, color =</a:t>
            </a:r>
            <a:r>
              <a:rPr lang="en-US" sz="2200" dirty="0" err="1"/>
              <a:t>colorRampPalette</a:t>
            </a:r>
            <a:r>
              <a:rPr lang="en-US" sz="2200" dirty="0"/>
              <a:t>(c("magenta", "black", "yellow"))(length(c(</a:t>
            </a:r>
            <a:r>
              <a:rPr lang="en-US" sz="2200" dirty="0" err="1"/>
              <a:t>seq</a:t>
            </a:r>
            <a:r>
              <a:rPr lang="en-US" sz="2200" dirty="0"/>
              <a:t>(-14,-1.5, </a:t>
            </a:r>
            <a:r>
              <a:rPr lang="en-US" sz="2200" dirty="0" err="1"/>
              <a:t>length.out</a:t>
            </a:r>
            <a:r>
              <a:rPr lang="en-US" sz="2200" dirty="0"/>
              <a:t>=64),</a:t>
            </a:r>
            <a:r>
              <a:rPr lang="en-US" sz="2200" dirty="0" err="1"/>
              <a:t>seq</a:t>
            </a:r>
            <a:r>
              <a:rPr lang="en-US" sz="2200" dirty="0"/>
              <a:t>(-1.4,2,length.out=64), </a:t>
            </a:r>
            <a:r>
              <a:rPr lang="en-US" sz="2200" dirty="0" err="1"/>
              <a:t>seq</a:t>
            </a:r>
            <a:r>
              <a:rPr lang="en-US" sz="2200" dirty="0"/>
              <a:t>(2.1,10,length.out=64)))))</a:t>
            </a:r>
          </a:p>
          <a:p>
            <a:endParaRPr lang="en-US" sz="2200" dirty="0"/>
          </a:p>
          <a:p>
            <a:r>
              <a:rPr lang="en-US" sz="2200" dirty="0"/>
              <a:t>&gt; </a:t>
            </a:r>
            <a:r>
              <a:rPr lang="en-US" sz="2200" dirty="0" err="1"/>
              <a:t>dev.off</a:t>
            </a:r>
            <a:r>
              <a:rPr lang="en-US" sz="2200" dirty="0"/>
              <a:t>()</a:t>
            </a:r>
          </a:p>
          <a:p>
            <a:endParaRPr lang="en-US" sz="2200" dirty="0"/>
          </a:p>
        </p:txBody>
      </p:sp>
      <p:sp>
        <p:nvSpPr>
          <p:cNvPr id="2" name="Rectangle 1">
            <a:extLst>
              <a:ext uri="{FF2B5EF4-FFF2-40B4-BE49-F238E27FC236}">
                <a16:creationId xmlns:a16="http://schemas.microsoft.com/office/drawing/2014/main" id="{C4199030-2033-8B47-901C-7C52DB68CA9F}"/>
              </a:ext>
            </a:extLst>
          </p:cNvPr>
          <p:cNvSpPr/>
          <p:nvPr/>
        </p:nvSpPr>
        <p:spPr>
          <a:xfrm>
            <a:off x="917836" y="960176"/>
            <a:ext cx="3165230" cy="422031"/>
          </a:xfrm>
          <a:prstGeom prst="rect">
            <a:avLst/>
          </a:prstGeom>
          <a:solidFill>
            <a:schemeClr val="accent2">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18CB2094-05BE-BD4B-A4D2-90B3A659E004}"/>
              </a:ext>
            </a:extLst>
          </p:cNvPr>
          <p:cNvSpPr txBox="1"/>
          <p:nvPr/>
        </p:nvSpPr>
        <p:spPr>
          <a:xfrm>
            <a:off x="3404382" y="406178"/>
            <a:ext cx="4424416" cy="369332"/>
          </a:xfrm>
          <a:prstGeom prst="rect">
            <a:avLst/>
          </a:prstGeom>
          <a:noFill/>
        </p:spPr>
        <p:txBody>
          <a:bodyPr wrap="none" rtlCol="0">
            <a:spAutoFit/>
          </a:bodyPr>
          <a:lstStyle/>
          <a:p>
            <a:r>
              <a:rPr lang="en-US" i="1" dirty="0"/>
              <a:t>Must identify how many rows in your dataset</a:t>
            </a:r>
          </a:p>
        </p:txBody>
      </p:sp>
    </p:spTree>
    <p:extLst>
      <p:ext uri="{BB962C8B-B14F-4D97-AF65-F5344CB8AC3E}">
        <p14:creationId xmlns:p14="http://schemas.microsoft.com/office/powerpoint/2010/main" val="27554780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6B4346-19C3-7245-A102-52289FB715CC}"/>
              </a:ext>
            </a:extLst>
          </p:cNvPr>
          <p:cNvSpPr txBox="1"/>
          <p:nvPr/>
        </p:nvSpPr>
        <p:spPr>
          <a:xfrm>
            <a:off x="647113" y="590844"/>
            <a:ext cx="8173329" cy="3477875"/>
          </a:xfrm>
          <a:prstGeom prst="rect">
            <a:avLst/>
          </a:prstGeom>
          <a:noFill/>
        </p:spPr>
        <p:txBody>
          <a:bodyPr wrap="square" rtlCol="0">
            <a:spAutoFit/>
          </a:bodyPr>
          <a:lstStyle/>
          <a:p>
            <a:endParaRPr lang="en-US" sz="2200" dirty="0"/>
          </a:p>
          <a:p>
            <a:r>
              <a:rPr lang="en-US" sz="2200" dirty="0"/>
              <a:t>&gt; </a:t>
            </a:r>
            <a:r>
              <a:rPr lang="en-US" sz="2200" dirty="0" err="1"/>
              <a:t>pheatmap</a:t>
            </a:r>
            <a:r>
              <a:rPr lang="en-US" sz="2200" dirty="0"/>
              <a:t>(</a:t>
            </a:r>
            <a:r>
              <a:rPr lang="en-US" sz="2200" dirty="0" err="1"/>
              <a:t>data_mat</a:t>
            </a:r>
            <a:r>
              <a:rPr lang="en-US" sz="2200" dirty="0"/>
              <a:t>[1:16,], breaks=c(</a:t>
            </a:r>
            <a:r>
              <a:rPr lang="en-US" sz="2200" dirty="0" err="1"/>
              <a:t>seq</a:t>
            </a:r>
            <a:r>
              <a:rPr lang="en-US" sz="2200" dirty="0"/>
              <a:t>(-14,-1.5, </a:t>
            </a:r>
            <a:r>
              <a:rPr lang="en-US" sz="2200" dirty="0" err="1"/>
              <a:t>length.out</a:t>
            </a:r>
            <a:r>
              <a:rPr lang="en-US" sz="2200" dirty="0"/>
              <a:t>=64),</a:t>
            </a:r>
            <a:r>
              <a:rPr lang="en-US" sz="2200" dirty="0" err="1"/>
              <a:t>seq</a:t>
            </a:r>
            <a:r>
              <a:rPr lang="en-US" sz="2200" dirty="0"/>
              <a:t>(-1.4,2,length.out=64),</a:t>
            </a:r>
            <a:r>
              <a:rPr lang="en-US" sz="2200" dirty="0" err="1"/>
              <a:t>seq</a:t>
            </a:r>
            <a:r>
              <a:rPr lang="en-US" sz="2200" dirty="0"/>
              <a:t>(2.1,10,length.out=64)), </a:t>
            </a:r>
            <a:r>
              <a:rPr lang="en-US" sz="2200" dirty="0" err="1"/>
              <a:t>cluster_rows</a:t>
            </a:r>
            <a:r>
              <a:rPr lang="en-US" sz="2200" dirty="0"/>
              <a:t> = TRUE, </a:t>
            </a:r>
            <a:r>
              <a:rPr lang="en-US" sz="2200" dirty="0" err="1"/>
              <a:t>cluster_cols</a:t>
            </a:r>
            <a:r>
              <a:rPr lang="en-US" sz="2200" dirty="0"/>
              <a:t> = FALSE, color =</a:t>
            </a:r>
            <a:r>
              <a:rPr lang="en-US" sz="2200" dirty="0" err="1"/>
              <a:t>colorRampPalette</a:t>
            </a:r>
            <a:r>
              <a:rPr lang="en-US" sz="2200" dirty="0"/>
              <a:t>(c("magenta", "black", "yellow"))(length(c(</a:t>
            </a:r>
            <a:r>
              <a:rPr lang="en-US" sz="2200" dirty="0" err="1"/>
              <a:t>seq</a:t>
            </a:r>
            <a:r>
              <a:rPr lang="en-US" sz="2200" dirty="0"/>
              <a:t>(-14,-1.5, </a:t>
            </a:r>
            <a:r>
              <a:rPr lang="en-US" sz="2200" dirty="0" err="1"/>
              <a:t>length.out</a:t>
            </a:r>
            <a:r>
              <a:rPr lang="en-US" sz="2200" dirty="0"/>
              <a:t>=64),</a:t>
            </a:r>
            <a:r>
              <a:rPr lang="en-US" sz="2200" dirty="0" err="1"/>
              <a:t>seq</a:t>
            </a:r>
            <a:r>
              <a:rPr lang="en-US" sz="2200" dirty="0"/>
              <a:t>(-1.4,2,length.out=64), </a:t>
            </a:r>
            <a:r>
              <a:rPr lang="en-US" sz="2200" dirty="0" err="1"/>
              <a:t>seq</a:t>
            </a:r>
            <a:r>
              <a:rPr lang="en-US" sz="2200" dirty="0"/>
              <a:t>(2.1,10,length.out=64)))))</a:t>
            </a:r>
          </a:p>
          <a:p>
            <a:endParaRPr lang="en-US" sz="2200" dirty="0"/>
          </a:p>
          <a:p>
            <a:r>
              <a:rPr lang="en-US" sz="2200" dirty="0"/>
              <a:t>&gt; </a:t>
            </a:r>
            <a:r>
              <a:rPr lang="en-US" sz="2200" dirty="0" err="1"/>
              <a:t>dev.off</a:t>
            </a:r>
            <a:r>
              <a:rPr lang="en-US" sz="2200" dirty="0"/>
              <a:t>()</a:t>
            </a:r>
          </a:p>
          <a:p>
            <a:endParaRPr lang="en-US" sz="2200" dirty="0"/>
          </a:p>
        </p:txBody>
      </p:sp>
      <p:sp>
        <p:nvSpPr>
          <p:cNvPr id="2" name="Rectangle 1">
            <a:extLst>
              <a:ext uri="{FF2B5EF4-FFF2-40B4-BE49-F238E27FC236}">
                <a16:creationId xmlns:a16="http://schemas.microsoft.com/office/drawing/2014/main" id="{C4199030-2033-8B47-901C-7C52DB68CA9F}"/>
              </a:ext>
            </a:extLst>
          </p:cNvPr>
          <p:cNvSpPr/>
          <p:nvPr/>
        </p:nvSpPr>
        <p:spPr>
          <a:xfrm>
            <a:off x="4107767" y="956603"/>
            <a:ext cx="3165230" cy="393895"/>
          </a:xfrm>
          <a:prstGeom prst="rect">
            <a:avLst/>
          </a:prstGeom>
          <a:solidFill>
            <a:schemeClr val="accent2">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11E76797-9A6B-9C4F-B685-5D4EF505333D}"/>
              </a:ext>
            </a:extLst>
          </p:cNvPr>
          <p:cNvSpPr/>
          <p:nvPr/>
        </p:nvSpPr>
        <p:spPr>
          <a:xfrm>
            <a:off x="647112" y="1350498"/>
            <a:ext cx="7877909" cy="365759"/>
          </a:xfrm>
          <a:prstGeom prst="rect">
            <a:avLst/>
          </a:prstGeom>
          <a:solidFill>
            <a:schemeClr val="accent2">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4A0FF25-DC7B-9E4E-9D63-FC5EC9F52DE7}"/>
              </a:ext>
            </a:extLst>
          </p:cNvPr>
          <p:cNvSpPr txBox="1"/>
          <p:nvPr/>
        </p:nvSpPr>
        <p:spPr>
          <a:xfrm>
            <a:off x="4370522" y="184054"/>
            <a:ext cx="4773478" cy="646331"/>
          </a:xfrm>
          <a:prstGeom prst="rect">
            <a:avLst/>
          </a:prstGeom>
          <a:noFill/>
        </p:spPr>
        <p:txBody>
          <a:bodyPr wrap="square" rtlCol="0">
            <a:spAutoFit/>
          </a:bodyPr>
          <a:lstStyle/>
          <a:p>
            <a:r>
              <a:rPr lang="en-US" i="1" dirty="0"/>
              <a:t>Define the range of log2TPM values and when you want the colors to start transitioning</a:t>
            </a:r>
          </a:p>
        </p:txBody>
      </p:sp>
      <p:pic>
        <p:nvPicPr>
          <p:cNvPr id="6" name="Picture 5">
            <a:extLst>
              <a:ext uri="{FF2B5EF4-FFF2-40B4-BE49-F238E27FC236}">
                <a16:creationId xmlns:a16="http://schemas.microsoft.com/office/drawing/2014/main" id="{E55FB357-7709-824A-B0CA-FC108ED7E7DF}"/>
              </a:ext>
            </a:extLst>
          </p:cNvPr>
          <p:cNvPicPr>
            <a:picLocks noChangeAspect="1"/>
          </p:cNvPicPr>
          <p:nvPr/>
        </p:nvPicPr>
        <p:blipFill>
          <a:blip r:embed="rId3"/>
          <a:stretch>
            <a:fillRect/>
          </a:stretch>
        </p:blipFill>
        <p:spPr>
          <a:xfrm>
            <a:off x="8201171" y="2828011"/>
            <a:ext cx="647700" cy="2844800"/>
          </a:xfrm>
          <a:prstGeom prst="rect">
            <a:avLst/>
          </a:prstGeom>
        </p:spPr>
      </p:pic>
    </p:spTree>
    <p:extLst>
      <p:ext uri="{BB962C8B-B14F-4D97-AF65-F5344CB8AC3E}">
        <p14:creationId xmlns:p14="http://schemas.microsoft.com/office/powerpoint/2010/main" val="36639364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6B4346-19C3-7245-A102-52289FB715CC}"/>
              </a:ext>
            </a:extLst>
          </p:cNvPr>
          <p:cNvSpPr txBox="1"/>
          <p:nvPr/>
        </p:nvSpPr>
        <p:spPr>
          <a:xfrm>
            <a:off x="647113" y="590844"/>
            <a:ext cx="8173329" cy="3477875"/>
          </a:xfrm>
          <a:prstGeom prst="rect">
            <a:avLst/>
          </a:prstGeom>
          <a:noFill/>
        </p:spPr>
        <p:txBody>
          <a:bodyPr wrap="square" rtlCol="0">
            <a:spAutoFit/>
          </a:bodyPr>
          <a:lstStyle/>
          <a:p>
            <a:endParaRPr lang="en-US" sz="2200" dirty="0"/>
          </a:p>
          <a:p>
            <a:r>
              <a:rPr lang="en-US" sz="2200" dirty="0"/>
              <a:t>&gt; </a:t>
            </a:r>
            <a:r>
              <a:rPr lang="en-US" sz="2200" dirty="0" err="1"/>
              <a:t>pheatmap</a:t>
            </a:r>
            <a:r>
              <a:rPr lang="en-US" sz="2200" dirty="0"/>
              <a:t>(</a:t>
            </a:r>
            <a:r>
              <a:rPr lang="en-US" sz="2200" dirty="0" err="1"/>
              <a:t>data_mat</a:t>
            </a:r>
            <a:r>
              <a:rPr lang="en-US" sz="2200" dirty="0"/>
              <a:t>[1:16,], breaks=c(</a:t>
            </a:r>
            <a:r>
              <a:rPr lang="en-US" sz="2200" dirty="0" err="1"/>
              <a:t>seq</a:t>
            </a:r>
            <a:r>
              <a:rPr lang="en-US" sz="2200" dirty="0"/>
              <a:t>(-14,-1.5, </a:t>
            </a:r>
            <a:r>
              <a:rPr lang="en-US" sz="2200" dirty="0" err="1"/>
              <a:t>length.out</a:t>
            </a:r>
            <a:r>
              <a:rPr lang="en-US" sz="2200" dirty="0"/>
              <a:t>=64),</a:t>
            </a:r>
            <a:r>
              <a:rPr lang="en-US" sz="2200" dirty="0" err="1"/>
              <a:t>seq</a:t>
            </a:r>
            <a:r>
              <a:rPr lang="en-US" sz="2200" dirty="0"/>
              <a:t>(-1.4,2,length.out=64),</a:t>
            </a:r>
            <a:r>
              <a:rPr lang="en-US" sz="2200" dirty="0" err="1"/>
              <a:t>seq</a:t>
            </a:r>
            <a:r>
              <a:rPr lang="en-US" sz="2200" dirty="0"/>
              <a:t>(2.1,10,length.out=64)), </a:t>
            </a:r>
            <a:r>
              <a:rPr lang="en-US" sz="2200" dirty="0" err="1"/>
              <a:t>cluster_rows</a:t>
            </a:r>
            <a:r>
              <a:rPr lang="en-US" sz="2200" dirty="0"/>
              <a:t> = TRUE, </a:t>
            </a:r>
            <a:r>
              <a:rPr lang="en-US" sz="2200" dirty="0" err="1"/>
              <a:t>cluster_cols</a:t>
            </a:r>
            <a:r>
              <a:rPr lang="en-US" sz="2200" dirty="0"/>
              <a:t> = FALSE, color =</a:t>
            </a:r>
            <a:r>
              <a:rPr lang="en-US" sz="2200" dirty="0" err="1"/>
              <a:t>colorRampPalette</a:t>
            </a:r>
            <a:r>
              <a:rPr lang="en-US" sz="2200" dirty="0"/>
              <a:t>(c("magenta", "black", "yellow"))(length(c(</a:t>
            </a:r>
            <a:r>
              <a:rPr lang="en-US" sz="2200" dirty="0" err="1"/>
              <a:t>seq</a:t>
            </a:r>
            <a:r>
              <a:rPr lang="en-US" sz="2200" dirty="0"/>
              <a:t>(-14,-1.5, </a:t>
            </a:r>
            <a:r>
              <a:rPr lang="en-US" sz="2200" dirty="0" err="1"/>
              <a:t>length.out</a:t>
            </a:r>
            <a:r>
              <a:rPr lang="en-US" sz="2200" dirty="0"/>
              <a:t>=64),</a:t>
            </a:r>
            <a:r>
              <a:rPr lang="en-US" sz="2200" dirty="0" err="1"/>
              <a:t>seq</a:t>
            </a:r>
            <a:r>
              <a:rPr lang="en-US" sz="2200" dirty="0"/>
              <a:t>(-1.4,2,length.out=64), </a:t>
            </a:r>
            <a:r>
              <a:rPr lang="en-US" sz="2200" dirty="0" err="1"/>
              <a:t>seq</a:t>
            </a:r>
            <a:r>
              <a:rPr lang="en-US" sz="2200" dirty="0"/>
              <a:t>(2.1,10,length.out=64)))))</a:t>
            </a:r>
          </a:p>
          <a:p>
            <a:endParaRPr lang="en-US" sz="2200" dirty="0"/>
          </a:p>
          <a:p>
            <a:r>
              <a:rPr lang="en-US" sz="2200" dirty="0"/>
              <a:t>&gt; </a:t>
            </a:r>
            <a:r>
              <a:rPr lang="en-US" sz="2200" dirty="0" err="1"/>
              <a:t>dev.off</a:t>
            </a:r>
            <a:r>
              <a:rPr lang="en-US" sz="2200" dirty="0"/>
              <a:t>()</a:t>
            </a:r>
          </a:p>
          <a:p>
            <a:endParaRPr lang="en-US" sz="2200" dirty="0"/>
          </a:p>
        </p:txBody>
      </p:sp>
      <p:sp>
        <p:nvSpPr>
          <p:cNvPr id="4" name="Rectangle 3">
            <a:extLst>
              <a:ext uri="{FF2B5EF4-FFF2-40B4-BE49-F238E27FC236}">
                <a16:creationId xmlns:a16="http://schemas.microsoft.com/office/drawing/2014/main" id="{11E76797-9A6B-9C4F-B685-5D4EF505333D}"/>
              </a:ext>
            </a:extLst>
          </p:cNvPr>
          <p:cNvSpPr/>
          <p:nvPr/>
        </p:nvSpPr>
        <p:spPr>
          <a:xfrm>
            <a:off x="647113" y="1646318"/>
            <a:ext cx="4839288" cy="368462"/>
          </a:xfrm>
          <a:prstGeom prst="rect">
            <a:avLst/>
          </a:prstGeom>
          <a:solidFill>
            <a:schemeClr val="accent2">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4A0FF25-DC7B-9E4E-9D63-FC5EC9F52DE7}"/>
              </a:ext>
            </a:extLst>
          </p:cNvPr>
          <p:cNvSpPr txBox="1"/>
          <p:nvPr/>
        </p:nvSpPr>
        <p:spPr>
          <a:xfrm>
            <a:off x="4370522" y="406178"/>
            <a:ext cx="4773478" cy="369332"/>
          </a:xfrm>
          <a:prstGeom prst="rect">
            <a:avLst/>
          </a:prstGeom>
          <a:noFill/>
        </p:spPr>
        <p:txBody>
          <a:bodyPr wrap="square" rtlCol="0">
            <a:spAutoFit/>
          </a:bodyPr>
          <a:lstStyle/>
          <a:p>
            <a:r>
              <a:rPr lang="en-US" i="1" dirty="0"/>
              <a:t>Clustering options</a:t>
            </a:r>
          </a:p>
        </p:txBody>
      </p:sp>
    </p:spTree>
    <p:extLst>
      <p:ext uri="{BB962C8B-B14F-4D97-AF65-F5344CB8AC3E}">
        <p14:creationId xmlns:p14="http://schemas.microsoft.com/office/powerpoint/2010/main" val="8314701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6B4346-19C3-7245-A102-52289FB715CC}"/>
              </a:ext>
            </a:extLst>
          </p:cNvPr>
          <p:cNvSpPr txBox="1"/>
          <p:nvPr/>
        </p:nvSpPr>
        <p:spPr>
          <a:xfrm>
            <a:off x="647113" y="590844"/>
            <a:ext cx="8173329" cy="3477875"/>
          </a:xfrm>
          <a:prstGeom prst="rect">
            <a:avLst/>
          </a:prstGeom>
          <a:noFill/>
        </p:spPr>
        <p:txBody>
          <a:bodyPr wrap="square" rtlCol="0">
            <a:spAutoFit/>
          </a:bodyPr>
          <a:lstStyle/>
          <a:p>
            <a:endParaRPr lang="en-US" sz="2200" dirty="0"/>
          </a:p>
          <a:p>
            <a:r>
              <a:rPr lang="en-US" sz="2200" dirty="0"/>
              <a:t>&gt; </a:t>
            </a:r>
            <a:r>
              <a:rPr lang="en-US" sz="2200" dirty="0" err="1"/>
              <a:t>pheatmap</a:t>
            </a:r>
            <a:r>
              <a:rPr lang="en-US" sz="2200" dirty="0"/>
              <a:t>(</a:t>
            </a:r>
            <a:r>
              <a:rPr lang="en-US" sz="2200" dirty="0" err="1"/>
              <a:t>data_mat</a:t>
            </a:r>
            <a:r>
              <a:rPr lang="en-US" sz="2200" dirty="0"/>
              <a:t>[1:16,], breaks=c(</a:t>
            </a:r>
            <a:r>
              <a:rPr lang="en-US" sz="2200" dirty="0" err="1"/>
              <a:t>seq</a:t>
            </a:r>
            <a:r>
              <a:rPr lang="en-US" sz="2200" dirty="0"/>
              <a:t>(-14,-1.5, </a:t>
            </a:r>
            <a:r>
              <a:rPr lang="en-US" sz="2200" dirty="0" err="1"/>
              <a:t>length.out</a:t>
            </a:r>
            <a:r>
              <a:rPr lang="en-US" sz="2200" dirty="0"/>
              <a:t>=64),</a:t>
            </a:r>
            <a:r>
              <a:rPr lang="en-US" sz="2200" dirty="0" err="1"/>
              <a:t>seq</a:t>
            </a:r>
            <a:r>
              <a:rPr lang="en-US" sz="2200" dirty="0"/>
              <a:t>(-1.4,2,length.out=64),</a:t>
            </a:r>
            <a:r>
              <a:rPr lang="en-US" sz="2200" dirty="0" err="1"/>
              <a:t>seq</a:t>
            </a:r>
            <a:r>
              <a:rPr lang="en-US" sz="2200" dirty="0"/>
              <a:t>(2.1,10,length.out=64)), </a:t>
            </a:r>
            <a:r>
              <a:rPr lang="en-US" sz="2200" dirty="0" err="1"/>
              <a:t>cluster_rows</a:t>
            </a:r>
            <a:r>
              <a:rPr lang="en-US" sz="2200" dirty="0"/>
              <a:t> = TRUE, </a:t>
            </a:r>
            <a:r>
              <a:rPr lang="en-US" sz="2200" dirty="0" err="1"/>
              <a:t>cluster_cols</a:t>
            </a:r>
            <a:r>
              <a:rPr lang="en-US" sz="2200" dirty="0"/>
              <a:t> = FALSE, color =</a:t>
            </a:r>
            <a:r>
              <a:rPr lang="en-US" sz="2200" dirty="0" err="1"/>
              <a:t>colorRampPalette</a:t>
            </a:r>
            <a:r>
              <a:rPr lang="en-US" sz="2200" dirty="0"/>
              <a:t>(c("magenta", "black", "yellow"))(length(c(</a:t>
            </a:r>
            <a:r>
              <a:rPr lang="en-US" sz="2200" dirty="0" err="1"/>
              <a:t>seq</a:t>
            </a:r>
            <a:r>
              <a:rPr lang="en-US" sz="2200" dirty="0"/>
              <a:t>(-14,-1.5, </a:t>
            </a:r>
            <a:r>
              <a:rPr lang="en-US" sz="2200" dirty="0" err="1"/>
              <a:t>length.out</a:t>
            </a:r>
            <a:r>
              <a:rPr lang="en-US" sz="2200" dirty="0"/>
              <a:t>=64),</a:t>
            </a:r>
            <a:r>
              <a:rPr lang="en-US" sz="2200" dirty="0" err="1"/>
              <a:t>seq</a:t>
            </a:r>
            <a:r>
              <a:rPr lang="en-US" sz="2200" dirty="0"/>
              <a:t>(-1.4,2,length.out=64), </a:t>
            </a:r>
            <a:r>
              <a:rPr lang="en-US" sz="2200" dirty="0" err="1"/>
              <a:t>seq</a:t>
            </a:r>
            <a:r>
              <a:rPr lang="en-US" sz="2200" dirty="0"/>
              <a:t>(2.1,10,length.out=64)))))</a:t>
            </a:r>
          </a:p>
          <a:p>
            <a:endParaRPr lang="en-US" sz="2200" dirty="0"/>
          </a:p>
          <a:p>
            <a:r>
              <a:rPr lang="en-US" sz="2200" dirty="0"/>
              <a:t>&gt; </a:t>
            </a:r>
            <a:r>
              <a:rPr lang="en-US" sz="2200" dirty="0" err="1"/>
              <a:t>dev.off</a:t>
            </a:r>
            <a:r>
              <a:rPr lang="en-US" sz="2200" dirty="0"/>
              <a:t>()</a:t>
            </a:r>
          </a:p>
          <a:p>
            <a:endParaRPr lang="en-US" sz="2200" dirty="0"/>
          </a:p>
        </p:txBody>
      </p:sp>
      <p:sp>
        <p:nvSpPr>
          <p:cNvPr id="4" name="Rectangle 3">
            <a:extLst>
              <a:ext uri="{FF2B5EF4-FFF2-40B4-BE49-F238E27FC236}">
                <a16:creationId xmlns:a16="http://schemas.microsoft.com/office/drawing/2014/main" id="{11E76797-9A6B-9C4F-B685-5D4EF505333D}"/>
              </a:ext>
            </a:extLst>
          </p:cNvPr>
          <p:cNvSpPr/>
          <p:nvPr/>
        </p:nvSpPr>
        <p:spPr>
          <a:xfrm>
            <a:off x="5544578" y="1630819"/>
            <a:ext cx="3599422" cy="368461"/>
          </a:xfrm>
          <a:prstGeom prst="rect">
            <a:avLst/>
          </a:prstGeom>
          <a:solidFill>
            <a:schemeClr val="accent2">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4A0FF25-DC7B-9E4E-9D63-FC5EC9F52DE7}"/>
              </a:ext>
            </a:extLst>
          </p:cNvPr>
          <p:cNvSpPr txBox="1"/>
          <p:nvPr/>
        </p:nvSpPr>
        <p:spPr>
          <a:xfrm>
            <a:off x="4733777" y="2906511"/>
            <a:ext cx="4086665" cy="369332"/>
          </a:xfrm>
          <a:prstGeom prst="rect">
            <a:avLst/>
          </a:prstGeom>
          <a:noFill/>
        </p:spPr>
        <p:txBody>
          <a:bodyPr wrap="square" rtlCol="0">
            <a:spAutoFit/>
          </a:bodyPr>
          <a:lstStyle/>
          <a:p>
            <a:r>
              <a:rPr lang="en-US" i="1" dirty="0"/>
              <a:t>Define the colors you want for the legend</a:t>
            </a:r>
          </a:p>
        </p:txBody>
      </p:sp>
      <p:sp>
        <p:nvSpPr>
          <p:cNvPr id="6" name="Rectangle 5">
            <a:extLst>
              <a:ext uri="{FF2B5EF4-FFF2-40B4-BE49-F238E27FC236}">
                <a16:creationId xmlns:a16="http://schemas.microsoft.com/office/drawing/2014/main" id="{31F2BBC9-98F5-0040-A44F-F8E1AAFD6F4B}"/>
              </a:ext>
            </a:extLst>
          </p:cNvPr>
          <p:cNvSpPr/>
          <p:nvPr/>
        </p:nvSpPr>
        <p:spPr>
          <a:xfrm>
            <a:off x="647112" y="1999280"/>
            <a:ext cx="8496887" cy="619933"/>
          </a:xfrm>
          <a:prstGeom prst="rect">
            <a:avLst/>
          </a:prstGeom>
          <a:solidFill>
            <a:schemeClr val="accent2">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0F66B86A-EF89-C24C-BCF8-CBC95B67BF74}"/>
              </a:ext>
            </a:extLst>
          </p:cNvPr>
          <p:cNvPicPr>
            <a:picLocks noChangeAspect="1"/>
          </p:cNvPicPr>
          <p:nvPr/>
        </p:nvPicPr>
        <p:blipFill>
          <a:blip r:embed="rId3"/>
          <a:stretch>
            <a:fillRect/>
          </a:stretch>
        </p:blipFill>
        <p:spPr>
          <a:xfrm>
            <a:off x="8172742" y="3777048"/>
            <a:ext cx="647700" cy="2844800"/>
          </a:xfrm>
          <a:prstGeom prst="rect">
            <a:avLst/>
          </a:prstGeom>
        </p:spPr>
      </p:pic>
      <p:sp>
        <p:nvSpPr>
          <p:cNvPr id="8" name="Rectangle 7">
            <a:extLst>
              <a:ext uri="{FF2B5EF4-FFF2-40B4-BE49-F238E27FC236}">
                <a16:creationId xmlns:a16="http://schemas.microsoft.com/office/drawing/2014/main" id="{010C91A6-8756-654F-9151-038AE34AC3B7}"/>
              </a:ext>
            </a:extLst>
          </p:cNvPr>
          <p:cNvSpPr/>
          <p:nvPr/>
        </p:nvSpPr>
        <p:spPr>
          <a:xfrm>
            <a:off x="647111" y="2619213"/>
            <a:ext cx="3599422" cy="368461"/>
          </a:xfrm>
          <a:prstGeom prst="rect">
            <a:avLst/>
          </a:prstGeom>
          <a:solidFill>
            <a:schemeClr val="accent2">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865602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6B4346-19C3-7245-A102-52289FB715CC}"/>
              </a:ext>
            </a:extLst>
          </p:cNvPr>
          <p:cNvSpPr txBox="1"/>
          <p:nvPr/>
        </p:nvSpPr>
        <p:spPr>
          <a:xfrm>
            <a:off x="647113" y="590844"/>
            <a:ext cx="8173329" cy="3477875"/>
          </a:xfrm>
          <a:prstGeom prst="rect">
            <a:avLst/>
          </a:prstGeom>
          <a:noFill/>
        </p:spPr>
        <p:txBody>
          <a:bodyPr wrap="square" rtlCol="0">
            <a:spAutoFit/>
          </a:bodyPr>
          <a:lstStyle/>
          <a:p>
            <a:endParaRPr lang="en-US" sz="2200" dirty="0"/>
          </a:p>
          <a:p>
            <a:r>
              <a:rPr lang="en-US" sz="2200" dirty="0"/>
              <a:t>&gt; </a:t>
            </a:r>
            <a:r>
              <a:rPr lang="en-US" sz="2200" dirty="0" err="1"/>
              <a:t>pheatmap</a:t>
            </a:r>
            <a:r>
              <a:rPr lang="en-US" sz="2200" dirty="0"/>
              <a:t>(</a:t>
            </a:r>
            <a:r>
              <a:rPr lang="en-US" sz="2200" dirty="0" err="1"/>
              <a:t>data_mat</a:t>
            </a:r>
            <a:r>
              <a:rPr lang="en-US" sz="2200" dirty="0"/>
              <a:t>[1:16,], breaks=c(</a:t>
            </a:r>
            <a:r>
              <a:rPr lang="en-US" sz="2200" dirty="0" err="1"/>
              <a:t>seq</a:t>
            </a:r>
            <a:r>
              <a:rPr lang="en-US" sz="2200" dirty="0"/>
              <a:t>(-14,-1.5, </a:t>
            </a:r>
            <a:r>
              <a:rPr lang="en-US" sz="2200" dirty="0" err="1"/>
              <a:t>length.out</a:t>
            </a:r>
            <a:r>
              <a:rPr lang="en-US" sz="2200" dirty="0"/>
              <a:t>=64),</a:t>
            </a:r>
            <a:r>
              <a:rPr lang="en-US" sz="2200" dirty="0" err="1"/>
              <a:t>seq</a:t>
            </a:r>
            <a:r>
              <a:rPr lang="en-US" sz="2200" dirty="0"/>
              <a:t>(-1.4,2,length.out=64),</a:t>
            </a:r>
            <a:r>
              <a:rPr lang="en-US" sz="2200" dirty="0" err="1"/>
              <a:t>seq</a:t>
            </a:r>
            <a:r>
              <a:rPr lang="en-US" sz="2200" dirty="0"/>
              <a:t>(2.1,10,length.out=64)), </a:t>
            </a:r>
            <a:r>
              <a:rPr lang="en-US" sz="2200" dirty="0" err="1"/>
              <a:t>cluster_rows</a:t>
            </a:r>
            <a:r>
              <a:rPr lang="en-US" sz="2200" dirty="0"/>
              <a:t> = TRUE, </a:t>
            </a:r>
            <a:r>
              <a:rPr lang="en-US" sz="2200" dirty="0" err="1"/>
              <a:t>cluster_cols</a:t>
            </a:r>
            <a:r>
              <a:rPr lang="en-US" sz="2200" dirty="0"/>
              <a:t> = FALSE, color =</a:t>
            </a:r>
            <a:r>
              <a:rPr lang="en-US" sz="2200" dirty="0" err="1"/>
              <a:t>colorRampPalette</a:t>
            </a:r>
            <a:r>
              <a:rPr lang="en-US" sz="2200" dirty="0"/>
              <a:t>(c("magenta", "black", "yellow"))(length(c(</a:t>
            </a:r>
            <a:r>
              <a:rPr lang="en-US" sz="2200" dirty="0" err="1"/>
              <a:t>seq</a:t>
            </a:r>
            <a:r>
              <a:rPr lang="en-US" sz="2200" dirty="0"/>
              <a:t>(-14,-1.5, </a:t>
            </a:r>
            <a:r>
              <a:rPr lang="en-US" sz="2200" dirty="0" err="1"/>
              <a:t>length.out</a:t>
            </a:r>
            <a:r>
              <a:rPr lang="en-US" sz="2200" dirty="0"/>
              <a:t>=64),</a:t>
            </a:r>
            <a:r>
              <a:rPr lang="en-US" sz="2200" dirty="0" err="1"/>
              <a:t>seq</a:t>
            </a:r>
            <a:r>
              <a:rPr lang="en-US" sz="2200" dirty="0"/>
              <a:t>(-1.4,2,length.out=64), </a:t>
            </a:r>
            <a:r>
              <a:rPr lang="en-US" sz="2200" dirty="0" err="1"/>
              <a:t>seq</a:t>
            </a:r>
            <a:r>
              <a:rPr lang="en-US" sz="2200" dirty="0"/>
              <a:t>(2.1,10,length.out=64)))))</a:t>
            </a:r>
          </a:p>
          <a:p>
            <a:endParaRPr lang="en-US" sz="2200" dirty="0"/>
          </a:p>
          <a:p>
            <a:r>
              <a:rPr lang="en-US" sz="2200" dirty="0"/>
              <a:t>&gt; </a:t>
            </a:r>
            <a:r>
              <a:rPr lang="en-US" sz="2200" dirty="0" err="1"/>
              <a:t>dev.off</a:t>
            </a:r>
            <a:r>
              <a:rPr lang="en-US" sz="2200" dirty="0"/>
              <a:t>()</a:t>
            </a:r>
          </a:p>
          <a:p>
            <a:endParaRPr lang="en-US" sz="2200" dirty="0"/>
          </a:p>
        </p:txBody>
      </p:sp>
      <p:sp>
        <p:nvSpPr>
          <p:cNvPr id="4" name="Rectangle 3">
            <a:extLst>
              <a:ext uri="{FF2B5EF4-FFF2-40B4-BE49-F238E27FC236}">
                <a16:creationId xmlns:a16="http://schemas.microsoft.com/office/drawing/2014/main" id="{11E76797-9A6B-9C4F-B685-5D4EF505333D}"/>
              </a:ext>
            </a:extLst>
          </p:cNvPr>
          <p:cNvSpPr/>
          <p:nvPr/>
        </p:nvSpPr>
        <p:spPr>
          <a:xfrm>
            <a:off x="895087" y="3343086"/>
            <a:ext cx="1305672" cy="433962"/>
          </a:xfrm>
          <a:prstGeom prst="rect">
            <a:avLst/>
          </a:prstGeom>
          <a:solidFill>
            <a:schemeClr val="accent2">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4A0FF25-DC7B-9E4E-9D63-FC5EC9F52DE7}"/>
              </a:ext>
            </a:extLst>
          </p:cNvPr>
          <p:cNvSpPr txBox="1"/>
          <p:nvPr/>
        </p:nvSpPr>
        <p:spPr>
          <a:xfrm>
            <a:off x="1547923" y="3884053"/>
            <a:ext cx="4086665" cy="369332"/>
          </a:xfrm>
          <a:prstGeom prst="rect">
            <a:avLst/>
          </a:prstGeom>
          <a:noFill/>
        </p:spPr>
        <p:txBody>
          <a:bodyPr wrap="square" rtlCol="0">
            <a:spAutoFit/>
          </a:bodyPr>
          <a:lstStyle/>
          <a:p>
            <a:r>
              <a:rPr lang="en-US" i="1" dirty="0"/>
              <a:t>Turn off pdf maker</a:t>
            </a:r>
          </a:p>
        </p:txBody>
      </p:sp>
    </p:spTree>
    <p:extLst>
      <p:ext uri="{BB962C8B-B14F-4D97-AF65-F5344CB8AC3E}">
        <p14:creationId xmlns:p14="http://schemas.microsoft.com/office/powerpoint/2010/main" val="3191660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FC9A98-77FC-E747-AE80-CF4948A2DE86}"/>
              </a:ext>
            </a:extLst>
          </p:cNvPr>
          <p:cNvPicPr>
            <a:picLocks noChangeAspect="1"/>
          </p:cNvPicPr>
          <p:nvPr/>
        </p:nvPicPr>
        <p:blipFill>
          <a:blip r:embed="rId3"/>
          <a:stretch>
            <a:fillRect/>
          </a:stretch>
        </p:blipFill>
        <p:spPr>
          <a:xfrm>
            <a:off x="4627298" y="1359439"/>
            <a:ext cx="4408214" cy="4602996"/>
          </a:xfrm>
          <a:prstGeom prst="rect">
            <a:avLst/>
          </a:prstGeom>
        </p:spPr>
      </p:pic>
      <p:pic>
        <p:nvPicPr>
          <p:cNvPr id="6" name="Picture 5">
            <a:extLst>
              <a:ext uri="{FF2B5EF4-FFF2-40B4-BE49-F238E27FC236}">
                <a16:creationId xmlns:a16="http://schemas.microsoft.com/office/drawing/2014/main" id="{A0C616EB-93E0-8A47-AD06-1808298D2B47}"/>
              </a:ext>
            </a:extLst>
          </p:cNvPr>
          <p:cNvPicPr>
            <a:picLocks noChangeAspect="1"/>
          </p:cNvPicPr>
          <p:nvPr/>
        </p:nvPicPr>
        <p:blipFill>
          <a:blip r:embed="rId4"/>
          <a:stretch>
            <a:fillRect/>
          </a:stretch>
        </p:blipFill>
        <p:spPr>
          <a:xfrm>
            <a:off x="24895" y="1426279"/>
            <a:ext cx="4354306" cy="4536156"/>
          </a:xfrm>
          <a:prstGeom prst="rect">
            <a:avLst/>
          </a:prstGeom>
        </p:spPr>
      </p:pic>
    </p:spTree>
    <p:extLst>
      <p:ext uri="{BB962C8B-B14F-4D97-AF65-F5344CB8AC3E}">
        <p14:creationId xmlns:p14="http://schemas.microsoft.com/office/powerpoint/2010/main" val="38574687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DD466A-FC06-A248-9A82-27AFEC212661}"/>
              </a:ext>
            </a:extLst>
          </p:cNvPr>
          <p:cNvPicPr>
            <a:picLocks noChangeAspect="1"/>
          </p:cNvPicPr>
          <p:nvPr/>
        </p:nvPicPr>
        <p:blipFill>
          <a:blip r:embed="rId3"/>
          <a:stretch>
            <a:fillRect/>
          </a:stretch>
        </p:blipFill>
        <p:spPr>
          <a:xfrm>
            <a:off x="0" y="263471"/>
            <a:ext cx="4379201" cy="6014212"/>
          </a:xfrm>
          <a:prstGeom prst="rect">
            <a:avLst/>
          </a:prstGeom>
        </p:spPr>
      </p:pic>
      <p:pic>
        <p:nvPicPr>
          <p:cNvPr id="3" name="Picture 2">
            <a:extLst>
              <a:ext uri="{FF2B5EF4-FFF2-40B4-BE49-F238E27FC236}">
                <a16:creationId xmlns:a16="http://schemas.microsoft.com/office/drawing/2014/main" id="{D9FC9A98-77FC-E747-AE80-CF4948A2DE86}"/>
              </a:ext>
            </a:extLst>
          </p:cNvPr>
          <p:cNvPicPr>
            <a:picLocks noChangeAspect="1"/>
          </p:cNvPicPr>
          <p:nvPr/>
        </p:nvPicPr>
        <p:blipFill>
          <a:blip r:embed="rId4"/>
          <a:stretch>
            <a:fillRect/>
          </a:stretch>
        </p:blipFill>
        <p:spPr>
          <a:xfrm>
            <a:off x="4379201" y="1100380"/>
            <a:ext cx="4656311" cy="4862055"/>
          </a:xfrm>
          <a:prstGeom prst="rect">
            <a:avLst/>
          </a:prstGeom>
        </p:spPr>
      </p:pic>
      <p:sp>
        <p:nvSpPr>
          <p:cNvPr id="4" name="TextBox 3">
            <a:extLst>
              <a:ext uri="{FF2B5EF4-FFF2-40B4-BE49-F238E27FC236}">
                <a16:creationId xmlns:a16="http://schemas.microsoft.com/office/drawing/2014/main" id="{F9F3F898-7313-3441-B5C4-53D4E8522468}"/>
              </a:ext>
            </a:extLst>
          </p:cNvPr>
          <p:cNvSpPr txBox="1"/>
          <p:nvPr/>
        </p:nvSpPr>
        <p:spPr>
          <a:xfrm>
            <a:off x="728847" y="6277683"/>
            <a:ext cx="2921505" cy="369332"/>
          </a:xfrm>
          <a:prstGeom prst="rect">
            <a:avLst/>
          </a:prstGeom>
          <a:noFill/>
        </p:spPr>
        <p:txBody>
          <a:bodyPr wrap="none" rtlCol="0">
            <a:spAutoFit/>
          </a:bodyPr>
          <a:lstStyle/>
          <a:p>
            <a:r>
              <a:rPr lang="en-US" dirty="0"/>
              <a:t>Made with Pdf maker option </a:t>
            </a:r>
          </a:p>
        </p:txBody>
      </p:sp>
      <p:sp>
        <p:nvSpPr>
          <p:cNvPr id="5" name="TextBox 4">
            <a:extLst>
              <a:ext uri="{FF2B5EF4-FFF2-40B4-BE49-F238E27FC236}">
                <a16:creationId xmlns:a16="http://schemas.microsoft.com/office/drawing/2014/main" id="{DDED1F4D-9ADB-5241-8485-C94646249FF2}"/>
              </a:ext>
            </a:extLst>
          </p:cNvPr>
          <p:cNvSpPr txBox="1"/>
          <p:nvPr/>
        </p:nvSpPr>
        <p:spPr>
          <a:xfrm>
            <a:off x="5252855" y="6381759"/>
            <a:ext cx="2909001" cy="369332"/>
          </a:xfrm>
          <a:prstGeom prst="rect">
            <a:avLst/>
          </a:prstGeom>
          <a:noFill/>
        </p:spPr>
        <p:txBody>
          <a:bodyPr wrap="none" rtlCol="0">
            <a:spAutoFit/>
          </a:bodyPr>
          <a:lstStyle/>
          <a:p>
            <a:r>
              <a:rPr lang="en-US" dirty="0"/>
              <a:t>Copied from </a:t>
            </a:r>
            <a:r>
              <a:rPr lang="en-US" dirty="0" err="1"/>
              <a:t>Rstudio</a:t>
            </a:r>
            <a:r>
              <a:rPr lang="en-US" dirty="0"/>
              <a:t> window</a:t>
            </a:r>
          </a:p>
        </p:txBody>
      </p:sp>
    </p:spTree>
    <p:extLst>
      <p:ext uri="{BB962C8B-B14F-4D97-AF65-F5344CB8AC3E}">
        <p14:creationId xmlns:p14="http://schemas.microsoft.com/office/powerpoint/2010/main" val="19036680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6E8DE568-5C5D-3443-888B-95D025FF77F3}"/>
              </a:ext>
            </a:extLst>
          </p:cNvPr>
          <p:cNvSpPr>
            <a:spLocks noGrp="1" noChangeArrowheads="1"/>
          </p:cNvSpPr>
          <p:nvPr>
            <p:ph type="ctrTitle"/>
          </p:nvPr>
        </p:nvSpPr>
        <p:spPr>
          <a:xfrm>
            <a:off x="651803" y="2604867"/>
            <a:ext cx="7772400" cy="1143000"/>
          </a:xfrm>
        </p:spPr>
        <p:txBody>
          <a:bodyPr anchor="ctr">
            <a:normAutofit fontScale="90000"/>
          </a:bodyPr>
          <a:lstStyle/>
          <a:p>
            <a:r>
              <a:rPr lang="en-US" altLang="en-US" b="1" dirty="0"/>
              <a:t>R Packages for data analysis</a:t>
            </a:r>
            <a:endParaRPr lang="en-US" altLang="en-US" sz="4400" dirty="0"/>
          </a:p>
        </p:txBody>
      </p:sp>
      <p:pic>
        <p:nvPicPr>
          <p:cNvPr id="2052" name="Picture 4" descr="Rlogo">
            <a:extLst>
              <a:ext uri="{FF2B5EF4-FFF2-40B4-BE49-F238E27FC236}">
                <a16:creationId xmlns:a16="http://schemas.microsoft.com/office/drawing/2014/main" id="{9BE3EBA5-39E1-F34B-B1BF-A822A91C2A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0946" y="1194581"/>
            <a:ext cx="1154113" cy="879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39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ED9C22D0-AA6D-514A-8569-0C8AFF386E47}"/>
              </a:ext>
            </a:extLst>
          </p:cNvPr>
          <p:cNvSpPr>
            <a:spLocks noGrp="1" noChangeArrowheads="1"/>
          </p:cNvSpPr>
          <p:nvPr>
            <p:ph type="title"/>
          </p:nvPr>
        </p:nvSpPr>
        <p:spPr/>
        <p:txBody>
          <a:bodyPr/>
          <a:lstStyle/>
          <a:p>
            <a:r>
              <a:rPr lang="en-US" altLang="en-US" b="1" dirty="0"/>
              <a:t>Downloading R</a:t>
            </a:r>
            <a:endParaRPr lang="en-US" altLang="en-US" dirty="0"/>
          </a:p>
        </p:txBody>
      </p:sp>
      <p:sp>
        <p:nvSpPr>
          <p:cNvPr id="7171" name="Rectangle 3">
            <a:extLst>
              <a:ext uri="{FF2B5EF4-FFF2-40B4-BE49-F238E27FC236}">
                <a16:creationId xmlns:a16="http://schemas.microsoft.com/office/drawing/2014/main" id="{EE030A8D-A492-9548-98BE-5B953E883E6B}"/>
              </a:ext>
            </a:extLst>
          </p:cNvPr>
          <p:cNvSpPr>
            <a:spLocks noGrp="1" noChangeArrowheads="1"/>
          </p:cNvSpPr>
          <p:nvPr>
            <p:ph type="body" idx="1"/>
          </p:nvPr>
        </p:nvSpPr>
        <p:spPr/>
        <p:txBody>
          <a:bodyPr>
            <a:normAutofit/>
          </a:bodyPr>
          <a:lstStyle/>
          <a:p>
            <a:pPr fontAlgn="base"/>
            <a:r>
              <a:rPr lang="en-US" dirty="0"/>
              <a:t>R (current version).</a:t>
            </a:r>
            <a:br>
              <a:rPr lang="en-US" dirty="0"/>
            </a:br>
            <a:r>
              <a:rPr lang="en-US" dirty="0">
                <a:hlinkClick r:id="rId3"/>
              </a:rPr>
              <a:t>http://cran.wustl.edu/</a:t>
            </a:r>
            <a:endParaRPr lang="en-US" dirty="0"/>
          </a:p>
          <a:p>
            <a:pPr fontAlgn="base"/>
            <a:endParaRPr lang="en-US" dirty="0"/>
          </a:p>
          <a:p>
            <a:pPr fontAlgn="base"/>
            <a:r>
              <a:rPr lang="en-US" dirty="0" err="1"/>
              <a:t>Rstudio</a:t>
            </a:r>
            <a:r>
              <a:rPr lang="en-US" dirty="0"/>
              <a:t>, a user-friendly way to use R</a:t>
            </a:r>
          </a:p>
          <a:p>
            <a:pPr marL="0" indent="0" fontAlgn="base">
              <a:buNone/>
            </a:pPr>
            <a:r>
              <a:rPr lang="en-US" dirty="0">
                <a:hlinkClick r:id="rId4"/>
              </a:rPr>
              <a:t>https://rstudio.com/products/rstudio/download/#download</a:t>
            </a:r>
            <a:endParaRPr lang="en-US" dirty="0"/>
          </a:p>
          <a:p>
            <a:endParaRPr lang="en-US" altLang="en-US" dirty="0"/>
          </a:p>
        </p:txBody>
      </p:sp>
    </p:spTree>
    <p:extLst>
      <p:ext uri="{BB962C8B-B14F-4D97-AF65-F5344CB8AC3E}">
        <p14:creationId xmlns:p14="http://schemas.microsoft.com/office/powerpoint/2010/main" val="5004378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AC76D0-CD6C-A54F-B3B8-912F0FB5AA96}"/>
              </a:ext>
            </a:extLst>
          </p:cNvPr>
          <p:cNvPicPr>
            <a:picLocks noChangeAspect="1"/>
          </p:cNvPicPr>
          <p:nvPr/>
        </p:nvPicPr>
        <p:blipFill>
          <a:blip r:embed="rId3"/>
          <a:stretch>
            <a:fillRect/>
          </a:stretch>
        </p:blipFill>
        <p:spPr>
          <a:xfrm>
            <a:off x="132438" y="549823"/>
            <a:ext cx="8508642" cy="5953847"/>
          </a:xfrm>
          <a:prstGeom prst="rect">
            <a:avLst/>
          </a:prstGeom>
        </p:spPr>
      </p:pic>
      <p:sp>
        <p:nvSpPr>
          <p:cNvPr id="5" name="TextBox 4">
            <a:extLst>
              <a:ext uri="{FF2B5EF4-FFF2-40B4-BE49-F238E27FC236}">
                <a16:creationId xmlns:a16="http://schemas.microsoft.com/office/drawing/2014/main" id="{AF40E7D3-7642-5146-A3F0-9D6D2FCE25AC}"/>
              </a:ext>
            </a:extLst>
          </p:cNvPr>
          <p:cNvSpPr txBox="1"/>
          <p:nvPr/>
        </p:nvSpPr>
        <p:spPr>
          <a:xfrm>
            <a:off x="548640" y="180491"/>
            <a:ext cx="6523581" cy="369332"/>
          </a:xfrm>
          <a:prstGeom prst="rect">
            <a:avLst/>
          </a:prstGeom>
          <a:noFill/>
        </p:spPr>
        <p:txBody>
          <a:bodyPr wrap="none" rtlCol="0">
            <a:spAutoFit/>
          </a:bodyPr>
          <a:lstStyle/>
          <a:p>
            <a:r>
              <a:rPr lang="en-US" dirty="0"/>
              <a:t>https://</a:t>
            </a:r>
            <a:r>
              <a:rPr lang="en-US" dirty="0" err="1"/>
              <a:t>bioconductor.org</a:t>
            </a:r>
            <a:r>
              <a:rPr lang="en-US" dirty="0"/>
              <a:t>/packages/release/</a:t>
            </a:r>
            <a:r>
              <a:rPr lang="en-US" dirty="0" err="1"/>
              <a:t>bioc</a:t>
            </a:r>
            <a:r>
              <a:rPr lang="en-US" dirty="0"/>
              <a:t>/html/DESeq2.html</a:t>
            </a:r>
          </a:p>
        </p:txBody>
      </p:sp>
    </p:spTree>
    <p:extLst>
      <p:ext uri="{BB962C8B-B14F-4D97-AF65-F5344CB8AC3E}">
        <p14:creationId xmlns:p14="http://schemas.microsoft.com/office/powerpoint/2010/main" val="34384056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4306AF-E32A-CC48-9D6A-651FCFE71F38}"/>
              </a:ext>
            </a:extLst>
          </p:cNvPr>
          <p:cNvSpPr/>
          <p:nvPr/>
        </p:nvSpPr>
        <p:spPr>
          <a:xfrm>
            <a:off x="418454" y="378134"/>
            <a:ext cx="8617058" cy="369332"/>
          </a:xfrm>
          <a:prstGeom prst="rect">
            <a:avLst/>
          </a:prstGeom>
        </p:spPr>
        <p:txBody>
          <a:bodyPr wrap="square">
            <a:spAutoFit/>
          </a:bodyPr>
          <a:lstStyle/>
          <a:p>
            <a:r>
              <a:rPr lang="en-US" dirty="0"/>
              <a:t>https://</a:t>
            </a:r>
            <a:r>
              <a:rPr lang="en-US" dirty="0" err="1"/>
              <a:t>bioconductor.org</a:t>
            </a:r>
            <a:r>
              <a:rPr lang="en-US" dirty="0"/>
              <a:t>/packages/release/</a:t>
            </a:r>
            <a:r>
              <a:rPr lang="en-US" dirty="0" err="1"/>
              <a:t>bioc</a:t>
            </a:r>
            <a:r>
              <a:rPr lang="en-US" dirty="0"/>
              <a:t>/vignettes/DESeq2/</a:t>
            </a:r>
            <a:r>
              <a:rPr lang="en-US" dirty="0" err="1"/>
              <a:t>inst</a:t>
            </a:r>
            <a:r>
              <a:rPr lang="en-US" dirty="0"/>
              <a:t>/doc/DESeq2.html</a:t>
            </a:r>
          </a:p>
        </p:txBody>
      </p:sp>
      <p:pic>
        <p:nvPicPr>
          <p:cNvPr id="3" name="Picture 2">
            <a:extLst>
              <a:ext uri="{FF2B5EF4-FFF2-40B4-BE49-F238E27FC236}">
                <a16:creationId xmlns:a16="http://schemas.microsoft.com/office/drawing/2014/main" id="{6613D57C-DF46-604F-B47E-2549DF7CD3A8}"/>
              </a:ext>
            </a:extLst>
          </p:cNvPr>
          <p:cNvPicPr>
            <a:picLocks noChangeAspect="1"/>
          </p:cNvPicPr>
          <p:nvPr/>
        </p:nvPicPr>
        <p:blipFill>
          <a:blip r:embed="rId3"/>
          <a:stretch>
            <a:fillRect/>
          </a:stretch>
        </p:blipFill>
        <p:spPr>
          <a:xfrm>
            <a:off x="418454" y="1058995"/>
            <a:ext cx="8067937" cy="5248815"/>
          </a:xfrm>
          <a:prstGeom prst="rect">
            <a:avLst/>
          </a:prstGeom>
        </p:spPr>
      </p:pic>
    </p:spTree>
    <p:extLst>
      <p:ext uri="{BB962C8B-B14F-4D97-AF65-F5344CB8AC3E}">
        <p14:creationId xmlns:p14="http://schemas.microsoft.com/office/powerpoint/2010/main" val="2079158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4306AF-E32A-CC48-9D6A-651FCFE71F38}"/>
              </a:ext>
            </a:extLst>
          </p:cNvPr>
          <p:cNvSpPr/>
          <p:nvPr/>
        </p:nvSpPr>
        <p:spPr>
          <a:xfrm>
            <a:off x="418454" y="378134"/>
            <a:ext cx="8617058" cy="369332"/>
          </a:xfrm>
          <a:prstGeom prst="rect">
            <a:avLst/>
          </a:prstGeom>
        </p:spPr>
        <p:txBody>
          <a:bodyPr wrap="square">
            <a:spAutoFit/>
          </a:bodyPr>
          <a:lstStyle/>
          <a:p>
            <a:r>
              <a:rPr lang="en-US" dirty="0"/>
              <a:t>https://</a:t>
            </a:r>
            <a:r>
              <a:rPr lang="en-US" dirty="0" err="1"/>
              <a:t>bioconductor.org</a:t>
            </a:r>
            <a:r>
              <a:rPr lang="en-US" dirty="0"/>
              <a:t>/packages/release/</a:t>
            </a:r>
            <a:r>
              <a:rPr lang="en-US" dirty="0" err="1"/>
              <a:t>bioc</a:t>
            </a:r>
            <a:r>
              <a:rPr lang="en-US" dirty="0"/>
              <a:t>/vignettes/DESeq2/</a:t>
            </a:r>
            <a:r>
              <a:rPr lang="en-US" dirty="0" err="1"/>
              <a:t>inst</a:t>
            </a:r>
            <a:r>
              <a:rPr lang="en-US" dirty="0"/>
              <a:t>/doc/DESeq2.html</a:t>
            </a:r>
          </a:p>
        </p:txBody>
      </p:sp>
      <p:pic>
        <p:nvPicPr>
          <p:cNvPr id="4" name="Picture 3">
            <a:extLst>
              <a:ext uri="{FF2B5EF4-FFF2-40B4-BE49-F238E27FC236}">
                <a16:creationId xmlns:a16="http://schemas.microsoft.com/office/drawing/2014/main" id="{382977DE-AC3D-4F41-90B9-E1B5C29FC016}"/>
              </a:ext>
            </a:extLst>
          </p:cNvPr>
          <p:cNvPicPr>
            <a:picLocks noChangeAspect="1"/>
          </p:cNvPicPr>
          <p:nvPr/>
        </p:nvPicPr>
        <p:blipFill>
          <a:blip r:embed="rId3"/>
          <a:stretch>
            <a:fillRect/>
          </a:stretch>
        </p:blipFill>
        <p:spPr>
          <a:xfrm>
            <a:off x="214487" y="1355653"/>
            <a:ext cx="8557554" cy="2720401"/>
          </a:xfrm>
          <a:prstGeom prst="rect">
            <a:avLst/>
          </a:prstGeom>
        </p:spPr>
      </p:pic>
    </p:spTree>
    <p:extLst>
      <p:ext uri="{BB962C8B-B14F-4D97-AF65-F5344CB8AC3E}">
        <p14:creationId xmlns:p14="http://schemas.microsoft.com/office/powerpoint/2010/main" val="42494788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2ACE2F-3D6B-F348-A44B-D30C9FB37F60}"/>
              </a:ext>
            </a:extLst>
          </p:cNvPr>
          <p:cNvSpPr txBox="1"/>
          <p:nvPr/>
        </p:nvSpPr>
        <p:spPr>
          <a:xfrm>
            <a:off x="624468" y="323385"/>
            <a:ext cx="1415965" cy="369332"/>
          </a:xfrm>
          <a:prstGeom prst="rect">
            <a:avLst/>
          </a:prstGeom>
          <a:noFill/>
        </p:spPr>
        <p:txBody>
          <a:bodyPr wrap="none" rtlCol="0">
            <a:spAutoFit/>
          </a:bodyPr>
          <a:lstStyle/>
          <a:p>
            <a:r>
              <a:rPr lang="en-US" dirty="0"/>
              <a:t>RSEM output</a:t>
            </a:r>
          </a:p>
        </p:txBody>
      </p:sp>
      <p:pic>
        <p:nvPicPr>
          <p:cNvPr id="3" name="Picture 2">
            <a:extLst>
              <a:ext uri="{FF2B5EF4-FFF2-40B4-BE49-F238E27FC236}">
                <a16:creationId xmlns:a16="http://schemas.microsoft.com/office/drawing/2014/main" id="{B133EAB6-CE75-A549-877D-C533CCC17295}"/>
              </a:ext>
            </a:extLst>
          </p:cNvPr>
          <p:cNvPicPr>
            <a:picLocks noChangeAspect="1"/>
          </p:cNvPicPr>
          <p:nvPr/>
        </p:nvPicPr>
        <p:blipFill>
          <a:blip r:embed="rId2"/>
          <a:stretch>
            <a:fillRect/>
          </a:stretch>
        </p:blipFill>
        <p:spPr>
          <a:xfrm>
            <a:off x="2743200" y="168610"/>
            <a:ext cx="5999356" cy="2636843"/>
          </a:xfrm>
          <a:prstGeom prst="rect">
            <a:avLst/>
          </a:prstGeom>
        </p:spPr>
      </p:pic>
      <p:pic>
        <p:nvPicPr>
          <p:cNvPr id="4" name="Picture 3">
            <a:extLst>
              <a:ext uri="{FF2B5EF4-FFF2-40B4-BE49-F238E27FC236}">
                <a16:creationId xmlns:a16="http://schemas.microsoft.com/office/drawing/2014/main" id="{08B81898-669C-D94B-94DD-E3B0AB3C2910}"/>
              </a:ext>
            </a:extLst>
          </p:cNvPr>
          <p:cNvPicPr>
            <a:picLocks noChangeAspect="1"/>
          </p:cNvPicPr>
          <p:nvPr/>
        </p:nvPicPr>
        <p:blipFill>
          <a:blip r:embed="rId3"/>
          <a:stretch>
            <a:fillRect/>
          </a:stretch>
        </p:blipFill>
        <p:spPr>
          <a:xfrm>
            <a:off x="89209" y="3174785"/>
            <a:ext cx="4825302" cy="2112736"/>
          </a:xfrm>
          <a:prstGeom prst="rect">
            <a:avLst/>
          </a:prstGeom>
        </p:spPr>
      </p:pic>
      <p:sp>
        <p:nvSpPr>
          <p:cNvPr id="5" name="TextBox 4">
            <a:extLst>
              <a:ext uri="{FF2B5EF4-FFF2-40B4-BE49-F238E27FC236}">
                <a16:creationId xmlns:a16="http://schemas.microsoft.com/office/drawing/2014/main" id="{D80C278C-3E28-2747-ABB1-FCDB0F5DC39F}"/>
              </a:ext>
            </a:extLst>
          </p:cNvPr>
          <p:cNvSpPr txBox="1"/>
          <p:nvPr/>
        </p:nvSpPr>
        <p:spPr>
          <a:xfrm>
            <a:off x="334537" y="2805453"/>
            <a:ext cx="1359859" cy="369332"/>
          </a:xfrm>
          <a:prstGeom prst="rect">
            <a:avLst/>
          </a:prstGeom>
          <a:noFill/>
        </p:spPr>
        <p:txBody>
          <a:bodyPr wrap="none" rtlCol="0">
            <a:spAutoFit/>
          </a:bodyPr>
          <a:lstStyle/>
          <a:p>
            <a:r>
              <a:rPr lang="en-US" dirty="0"/>
              <a:t>Gene results</a:t>
            </a:r>
          </a:p>
        </p:txBody>
      </p:sp>
      <p:pic>
        <p:nvPicPr>
          <p:cNvPr id="6" name="Picture 5">
            <a:extLst>
              <a:ext uri="{FF2B5EF4-FFF2-40B4-BE49-F238E27FC236}">
                <a16:creationId xmlns:a16="http://schemas.microsoft.com/office/drawing/2014/main" id="{E66364D0-742F-064C-B52D-0E77D257E146}"/>
              </a:ext>
            </a:extLst>
          </p:cNvPr>
          <p:cNvPicPr>
            <a:picLocks noChangeAspect="1"/>
          </p:cNvPicPr>
          <p:nvPr/>
        </p:nvPicPr>
        <p:blipFill>
          <a:blip r:embed="rId4"/>
          <a:stretch>
            <a:fillRect/>
          </a:stretch>
        </p:blipFill>
        <p:spPr>
          <a:xfrm>
            <a:off x="4917688" y="4627601"/>
            <a:ext cx="4152797" cy="2115575"/>
          </a:xfrm>
          <a:prstGeom prst="rect">
            <a:avLst/>
          </a:prstGeom>
        </p:spPr>
      </p:pic>
      <p:sp>
        <p:nvSpPr>
          <p:cNvPr id="7" name="TextBox 6">
            <a:extLst>
              <a:ext uri="{FF2B5EF4-FFF2-40B4-BE49-F238E27FC236}">
                <a16:creationId xmlns:a16="http://schemas.microsoft.com/office/drawing/2014/main" id="{3AF5438A-A535-224E-AFEF-E37C16DF05D8}"/>
              </a:ext>
            </a:extLst>
          </p:cNvPr>
          <p:cNvSpPr txBox="1"/>
          <p:nvPr/>
        </p:nvSpPr>
        <p:spPr>
          <a:xfrm>
            <a:off x="5865541" y="4258269"/>
            <a:ext cx="2490041" cy="369332"/>
          </a:xfrm>
          <a:prstGeom prst="rect">
            <a:avLst/>
          </a:prstGeom>
          <a:noFill/>
        </p:spPr>
        <p:txBody>
          <a:bodyPr wrap="none" rtlCol="0">
            <a:spAutoFit/>
          </a:bodyPr>
          <a:lstStyle/>
          <a:p>
            <a:r>
              <a:rPr lang="en-US" dirty="0"/>
              <a:t>Transcript variant results</a:t>
            </a:r>
          </a:p>
        </p:txBody>
      </p:sp>
    </p:spTree>
    <p:extLst>
      <p:ext uri="{BB962C8B-B14F-4D97-AF65-F5344CB8AC3E}">
        <p14:creationId xmlns:p14="http://schemas.microsoft.com/office/powerpoint/2010/main" val="20668950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109310-D0E1-1245-8FD7-3ACE8FA3AFE1}"/>
              </a:ext>
            </a:extLst>
          </p:cNvPr>
          <p:cNvSpPr txBox="1"/>
          <p:nvPr/>
        </p:nvSpPr>
        <p:spPr>
          <a:xfrm>
            <a:off x="627017" y="731520"/>
            <a:ext cx="8328105" cy="1754326"/>
          </a:xfrm>
          <a:prstGeom prst="rect">
            <a:avLst/>
          </a:prstGeom>
          <a:noFill/>
        </p:spPr>
        <p:txBody>
          <a:bodyPr wrap="square" rtlCol="0">
            <a:spAutoFit/>
          </a:bodyPr>
          <a:lstStyle/>
          <a:p>
            <a:r>
              <a:rPr lang="en-US" b="1" dirty="0"/>
              <a:t>Prepare RSEM output files for Differential Gene Expression analysis</a:t>
            </a:r>
          </a:p>
          <a:p>
            <a:endParaRPr lang="en-US" dirty="0"/>
          </a:p>
          <a:p>
            <a:r>
              <a:rPr lang="en-US" dirty="0"/>
              <a:t>Copy counts data into table</a:t>
            </a:r>
          </a:p>
          <a:p>
            <a:endParaRPr lang="en-US" dirty="0"/>
          </a:p>
          <a:p>
            <a:r>
              <a:rPr lang="en-US" dirty="0"/>
              <a:t>***NOTE, excel alters genes Marc1, Marc2  and March1, March2 to 03-01-20 so keep any eye on these gene names if you receive an error about duplicates. </a:t>
            </a:r>
          </a:p>
        </p:txBody>
      </p:sp>
      <p:pic>
        <p:nvPicPr>
          <p:cNvPr id="3" name="Picture 2">
            <a:extLst>
              <a:ext uri="{FF2B5EF4-FFF2-40B4-BE49-F238E27FC236}">
                <a16:creationId xmlns:a16="http://schemas.microsoft.com/office/drawing/2014/main" id="{C4CDB227-FF98-404F-9A47-6DAAC2CC8A2E}"/>
              </a:ext>
            </a:extLst>
          </p:cNvPr>
          <p:cNvPicPr>
            <a:picLocks noChangeAspect="1"/>
          </p:cNvPicPr>
          <p:nvPr/>
        </p:nvPicPr>
        <p:blipFill>
          <a:blip r:embed="rId3"/>
          <a:stretch>
            <a:fillRect/>
          </a:stretch>
        </p:blipFill>
        <p:spPr>
          <a:xfrm>
            <a:off x="111861" y="3016876"/>
            <a:ext cx="8843261" cy="3049073"/>
          </a:xfrm>
          <a:prstGeom prst="rect">
            <a:avLst/>
          </a:prstGeom>
        </p:spPr>
      </p:pic>
    </p:spTree>
    <p:extLst>
      <p:ext uri="{BB962C8B-B14F-4D97-AF65-F5344CB8AC3E}">
        <p14:creationId xmlns:p14="http://schemas.microsoft.com/office/powerpoint/2010/main" val="15133610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109310-D0E1-1245-8FD7-3ACE8FA3AFE1}"/>
              </a:ext>
            </a:extLst>
          </p:cNvPr>
          <p:cNvSpPr txBox="1"/>
          <p:nvPr/>
        </p:nvSpPr>
        <p:spPr>
          <a:xfrm>
            <a:off x="627017" y="731520"/>
            <a:ext cx="5479513" cy="923330"/>
          </a:xfrm>
          <a:prstGeom prst="rect">
            <a:avLst/>
          </a:prstGeom>
          <a:noFill/>
        </p:spPr>
        <p:txBody>
          <a:bodyPr wrap="none" rtlCol="0">
            <a:spAutoFit/>
          </a:bodyPr>
          <a:lstStyle/>
          <a:p>
            <a:r>
              <a:rPr lang="en-US" b="1" dirty="0"/>
              <a:t>DESeq2 Tutorial</a:t>
            </a:r>
          </a:p>
          <a:p>
            <a:endParaRPr lang="en-US" b="1" dirty="0"/>
          </a:p>
          <a:p>
            <a:r>
              <a:rPr lang="en-US" dirty="0"/>
              <a:t>https://</a:t>
            </a:r>
            <a:r>
              <a:rPr lang="en-US" dirty="0" err="1"/>
              <a:t>lashlock.github.io</a:t>
            </a:r>
            <a:r>
              <a:rPr lang="en-US" dirty="0"/>
              <a:t>/</a:t>
            </a:r>
            <a:r>
              <a:rPr lang="en-US" dirty="0" err="1"/>
              <a:t>compbio</a:t>
            </a:r>
            <a:r>
              <a:rPr lang="en-US" dirty="0"/>
              <a:t>/</a:t>
            </a:r>
            <a:r>
              <a:rPr lang="en-US" dirty="0" err="1"/>
              <a:t>R_presentation.html</a:t>
            </a:r>
            <a:endParaRPr lang="en-US" dirty="0"/>
          </a:p>
        </p:txBody>
      </p:sp>
      <p:pic>
        <p:nvPicPr>
          <p:cNvPr id="3" name="Picture 2">
            <a:extLst>
              <a:ext uri="{FF2B5EF4-FFF2-40B4-BE49-F238E27FC236}">
                <a16:creationId xmlns:a16="http://schemas.microsoft.com/office/drawing/2014/main" id="{A1AF5008-58BE-7147-8CA3-D558F9610ED1}"/>
              </a:ext>
            </a:extLst>
          </p:cNvPr>
          <p:cNvPicPr>
            <a:picLocks noChangeAspect="1"/>
          </p:cNvPicPr>
          <p:nvPr/>
        </p:nvPicPr>
        <p:blipFill rotWithShape="1">
          <a:blip r:embed="rId3"/>
          <a:srcRect r="38185"/>
          <a:stretch/>
        </p:blipFill>
        <p:spPr>
          <a:xfrm>
            <a:off x="776177" y="2097549"/>
            <a:ext cx="7536053" cy="2561190"/>
          </a:xfrm>
          <a:prstGeom prst="rect">
            <a:avLst/>
          </a:prstGeom>
        </p:spPr>
      </p:pic>
    </p:spTree>
    <p:extLst>
      <p:ext uri="{BB962C8B-B14F-4D97-AF65-F5344CB8AC3E}">
        <p14:creationId xmlns:p14="http://schemas.microsoft.com/office/powerpoint/2010/main" val="28888846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90BE8F-F768-6C42-9836-6E41F35E706C}"/>
              </a:ext>
            </a:extLst>
          </p:cNvPr>
          <p:cNvPicPr>
            <a:picLocks noChangeAspect="1"/>
          </p:cNvPicPr>
          <p:nvPr/>
        </p:nvPicPr>
        <p:blipFill>
          <a:blip r:embed="rId3"/>
          <a:stretch>
            <a:fillRect/>
          </a:stretch>
        </p:blipFill>
        <p:spPr>
          <a:xfrm>
            <a:off x="1909520" y="1530283"/>
            <a:ext cx="4988972" cy="2713104"/>
          </a:xfrm>
          <a:prstGeom prst="rect">
            <a:avLst/>
          </a:prstGeom>
        </p:spPr>
      </p:pic>
      <p:sp>
        <p:nvSpPr>
          <p:cNvPr id="4" name="TextBox 3">
            <a:extLst>
              <a:ext uri="{FF2B5EF4-FFF2-40B4-BE49-F238E27FC236}">
                <a16:creationId xmlns:a16="http://schemas.microsoft.com/office/drawing/2014/main" id="{91948612-0AEC-6A47-8134-3352E6307916}"/>
              </a:ext>
            </a:extLst>
          </p:cNvPr>
          <p:cNvSpPr txBox="1"/>
          <p:nvPr/>
        </p:nvSpPr>
        <p:spPr>
          <a:xfrm>
            <a:off x="1190847" y="946298"/>
            <a:ext cx="6918945" cy="369332"/>
          </a:xfrm>
          <a:prstGeom prst="rect">
            <a:avLst/>
          </a:prstGeom>
          <a:noFill/>
        </p:spPr>
        <p:txBody>
          <a:bodyPr wrap="none" rtlCol="0">
            <a:spAutoFit/>
          </a:bodyPr>
          <a:lstStyle/>
          <a:p>
            <a:r>
              <a:rPr lang="en-US" dirty="0"/>
              <a:t>Example of a metadata file that describes the experiment and replicates</a:t>
            </a:r>
          </a:p>
        </p:txBody>
      </p:sp>
    </p:spTree>
    <p:extLst>
      <p:ext uri="{BB962C8B-B14F-4D97-AF65-F5344CB8AC3E}">
        <p14:creationId xmlns:p14="http://schemas.microsoft.com/office/powerpoint/2010/main" val="2984778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694BEA-124D-EE44-8C79-1F67F0AFF1E7}"/>
              </a:ext>
            </a:extLst>
          </p:cNvPr>
          <p:cNvSpPr txBox="1"/>
          <p:nvPr/>
        </p:nvSpPr>
        <p:spPr>
          <a:xfrm>
            <a:off x="735715" y="265814"/>
            <a:ext cx="4936480" cy="1477328"/>
          </a:xfrm>
          <a:prstGeom prst="rect">
            <a:avLst/>
          </a:prstGeom>
          <a:noFill/>
        </p:spPr>
        <p:txBody>
          <a:bodyPr wrap="none" rtlCol="0">
            <a:spAutoFit/>
          </a:bodyPr>
          <a:lstStyle/>
          <a:p>
            <a:r>
              <a:rPr lang="en-US" dirty="0"/>
              <a:t>RSEM Script</a:t>
            </a:r>
          </a:p>
          <a:p>
            <a:endParaRPr lang="en-US" dirty="0"/>
          </a:p>
          <a:p>
            <a:r>
              <a:rPr lang="en-US" dirty="0"/>
              <a:t>&gt; file &lt;- "D0vsD1_3T3L1_RSEM_counts_nodup.txt"</a:t>
            </a:r>
          </a:p>
          <a:p>
            <a:r>
              <a:rPr lang="en-US" dirty="0"/>
              <a:t>&gt; file2 &lt;- "</a:t>
            </a:r>
            <a:r>
              <a:rPr lang="en-US" dirty="0" err="1"/>
              <a:t>metadata.txt</a:t>
            </a:r>
            <a:r>
              <a:rPr lang="en-US" dirty="0"/>
              <a:t>"</a:t>
            </a:r>
          </a:p>
          <a:p>
            <a:endParaRPr lang="en-US" dirty="0"/>
          </a:p>
        </p:txBody>
      </p:sp>
    </p:spTree>
    <p:extLst>
      <p:ext uri="{BB962C8B-B14F-4D97-AF65-F5344CB8AC3E}">
        <p14:creationId xmlns:p14="http://schemas.microsoft.com/office/powerpoint/2010/main" val="39233723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FFF472-0CFD-6140-86DF-AD3AB70EBADB}"/>
              </a:ext>
            </a:extLst>
          </p:cNvPr>
          <p:cNvPicPr>
            <a:picLocks noChangeAspect="1"/>
          </p:cNvPicPr>
          <p:nvPr/>
        </p:nvPicPr>
        <p:blipFill>
          <a:blip r:embed="rId3"/>
          <a:stretch>
            <a:fillRect/>
          </a:stretch>
        </p:blipFill>
        <p:spPr>
          <a:xfrm>
            <a:off x="577811" y="964685"/>
            <a:ext cx="7825563" cy="4224246"/>
          </a:xfrm>
          <a:prstGeom prst="rect">
            <a:avLst/>
          </a:prstGeom>
        </p:spPr>
      </p:pic>
      <p:sp>
        <p:nvSpPr>
          <p:cNvPr id="4" name="TextBox 3">
            <a:extLst>
              <a:ext uri="{FF2B5EF4-FFF2-40B4-BE49-F238E27FC236}">
                <a16:creationId xmlns:a16="http://schemas.microsoft.com/office/drawing/2014/main" id="{89694BEA-124D-EE44-8C79-1F67F0AFF1E7}"/>
              </a:ext>
            </a:extLst>
          </p:cNvPr>
          <p:cNvSpPr txBox="1"/>
          <p:nvPr/>
        </p:nvSpPr>
        <p:spPr>
          <a:xfrm>
            <a:off x="988828" y="478465"/>
            <a:ext cx="4768165" cy="369332"/>
          </a:xfrm>
          <a:prstGeom prst="rect">
            <a:avLst/>
          </a:prstGeom>
          <a:noFill/>
        </p:spPr>
        <p:txBody>
          <a:bodyPr wrap="none" rtlCol="0">
            <a:spAutoFit/>
          </a:bodyPr>
          <a:lstStyle/>
          <a:p>
            <a:r>
              <a:rPr lang="en-US" dirty="0"/>
              <a:t>file &lt;- "D0vsD1_3T3L1_RSEM_counts_nodup.txt"</a:t>
            </a:r>
          </a:p>
        </p:txBody>
      </p:sp>
      <p:sp>
        <p:nvSpPr>
          <p:cNvPr id="2" name="Rectangle 1">
            <a:extLst>
              <a:ext uri="{FF2B5EF4-FFF2-40B4-BE49-F238E27FC236}">
                <a16:creationId xmlns:a16="http://schemas.microsoft.com/office/drawing/2014/main" id="{4C605C70-7FCE-8E4B-BB6C-7BC59416A729}"/>
              </a:ext>
            </a:extLst>
          </p:cNvPr>
          <p:cNvSpPr/>
          <p:nvPr/>
        </p:nvSpPr>
        <p:spPr>
          <a:xfrm>
            <a:off x="577811" y="5800637"/>
            <a:ext cx="8137564" cy="646331"/>
          </a:xfrm>
          <a:prstGeom prst="rect">
            <a:avLst/>
          </a:prstGeom>
        </p:spPr>
        <p:txBody>
          <a:bodyPr wrap="square">
            <a:spAutoFit/>
          </a:bodyPr>
          <a:lstStyle/>
          <a:p>
            <a:r>
              <a:rPr lang="en-US" dirty="0"/>
              <a:t>***NOTE, excel alters genes Marc1, Marc2  and March1, March2 to 03-01-20 so keep an eye on these gene names if you receive an error about duplicates. </a:t>
            </a:r>
          </a:p>
        </p:txBody>
      </p:sp>
    </p:spTree>
    <p:extLst>
      <p:ext uri="{BB962C8B-B14F-4D97-AF65-F5344CB8AC3E}">
        <p14:creationId xmlns:p14="http://schemas.microsoft.com/office/powerpoint/2010/main" val="27389390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694BEA-124D-EE44-8C79-1F67F0AFF1E7}"/>
              </a:ext>
            </a:extLst>
          </p:cNvPr>
          <p:cNvSpPr txBox="1"/>
          <p:nvPr/>
        </p:nvSpPr>
        <p:spPr>
          <a:xfrm>
            <a:off x="735715" y="265814"/>
            <a:ext cx="2276201" cy="369332"/>
          </a:xfrm>
          <a:prstGeom prst="rect">
            <a:avLst/>
          </a:prstGeom>
          <a:noFill/>
        </p:spPr>
        <p:txBody>
          <a:bodyPr wrap="none" rtlCol="0">
            <a:spAutoFit/>
          </a:bodyPr>
          <a:lstStyle/>
          <a:p>
            <a:r>
              <a:rPr lang="en-US" dirty="0"/>
              <a:t>file2 &lt;- "</a:t>
            </a:r>
            <a:r>
              <a:rPr lang="en-US" dirty="0" err="1"/>
              <a:t>metadata.txt</a:t>
            </a:r>
            <a:r>
              <a:rPr lang="en-US" dirty="0"/>
              <a:t>"</a:t>
            </a:r>
          </a:p>
        </p:txBody>
      </p:sp>
      <p:pic>
        <p:nvPicPr>
          <p:cNvPr id="2" name="Picture 1">
            <a:extLst>
              <a:ext uri="{FF2B5EF4-FFF2-40B4-BE49-F238E27FC236}">
                <a16:creationId xmlns:a16="http://schemas.microsoft.com/office/drawing/2014/main" id="{3CE1A864-C48C-A644-9DB9-8C42179E4700}"/>
              </a:ext>
            </a:extLst>
          </p:cNvPr>
          <p:cNvPicPr>
            <a:picLocks noChangeAspect="1"/>
          </p:cNvPicPr>
          <p:nvPr/>
        </p:nvPicPr>
        <p:blipFill>
          <a:blip r:embed="rId3"/>
          <a:stretch>
            <a:fillRect/>
          </a:stretch>
        </p:blipFill>
        <p:spPr>
          <a:xfrm>
            <a:off x="702783" y="1289925"/>
            <a:ext cx="6718742" cy="2221253"/>
          </a:xfrm>
          <a:prstGeom prst="rect">
            <a:avLst/>
          </a:prstGeom>
        </p:spPr>
      </p:pic>
    </p:spTree>
    <p:extLst>
      <p:ext uri="{BB962C8B-B14F-4D97-AF65-F5344CB8AC3E}">
        <p14:creationId xmlns:p14="http://schemas.microsoft.com/office/powerpoint/2010/main" val="1443107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218D36CC-13DC-8E43-8B71-9EAFC8AD3F52}"/>
              </a:ext>
            </a:extLst>
          </p:cNvPr>
          <p:cNvSpPr>
            <a:spLocks noGrp="1" noChangeArrowheads="1"/>
          </p:cNvSpPr>
          <p:nvPr>
            <p:ph type="title"/>
          </p:nvPr>
        </p:nvSpPr>
        <p:spPr>
          <a:xfrm>
            <a:off x="762000" y="457200"/>
            <a:ext cx="7772400" cy="1143000"/>
          </a:xfrm>
        </p:spPr>
        <p:txBody>
          <a:bodyPr/>
          <a:lstStyle/>
          <a:p>
            <a:r>
              <a:rPr lang="en-US" altLang="en-US" b="1"/>
              <a:t>Strengths</a:t>
            </a:r>
            <a:r>
              <a:rPr lang="en-US" altLang="en-US"/>
              <a:t> </a:t>
            </a:r>
            <a:r>
              <a:rPr lang="en-US" altLang="en-US" b="1"/>
              <a:t>and Weaknesses</a:t>
            </a:r>
            <a:endParaRPr lang="en-US" altLang="en-US"/>
          </a:p>
        </p:txBody>
      </p:sp>
      <p:sp>
        <p:nvSpPr>
          <p:cNvPr id="10243" name="Rectangle 3">
            <a:extLst>
              <a:ext uri="{FF2B5EF4-FFF2-40B4-BE49-F238E27FC236}">
                <a16:creationId xmlns:a16="http://schemas.microsoft.com/office/drawing/2014/main" id="{08BF3E70-0323-4F46-8DCB-7C732776A74A}"/>
              </a:ext>
            </a:extLst>
          </p:cNvPr>
          <p:cNvSpPr>
            <a:spLocks noGrp="1" noChangeArrowheads="1"/>
          </p:cNvSpPr>
          <p:nvPr>
            <p:ph type="body" idx="1"/>
          </p:nvPr>
        </p:nvSpPr>
        <p:spPr>
          <a:xfrm>
            <a:off x="685800" y="1600200"/>
            <a:ext cx="7772400" cy="4114800"/>
          </a:xfrm>
        </p:spPr>
        <p:txBody>
          <a:bodyPr/>
          <a:lstStyle/>
          <a:p>
            <a:r>
              <a:rPr lang="en-US" altLang="en-US" b="1" dirty="0"/>
              <a:t>Strengths</a:t>
            </a:r>
          </a:p>
          <a:p>
            <a:pPr lvl="1"/>
            <a:r>
              <a:rPr lang="en-US" altLang="en-US" b="1" dirty="0"/>
              <a:t>Free and Open Source</a:t>
            </a:r>
          </a:p>
          <a:p>
            <a:pPr lvl="1"/>
            <a:r>
              <a:rPr lang="en-US" altLang="en-US" b="1" dirty="0"/>
              <a:t>Strong User Community</a:t>
            </a:r>
          </a:p>
          <a:p>
            <a:pPr lvl="1"/>
            <a:r>
              <a:rPr lang="en-US" altLang="en-US" b="1" dirty="0"/>
              <a:t>Highly extensible, flexible</a:t>
            </a:r>
          </a:p>
          <a:p>
            <a:pPr lvl="1"/>
            <a:r>
              <a:rPr lang="en-US" altLang="en-US" b="1" dirty="0"/>
              <a:t>Implementation of high end statistical methods</a:t>
            </a:r>
          </a:p>
          <a:p>
            <a:pPr lvl="1"/>
            <a:r>
              <a:rPr lang="en-US" altLang="en-US" b="1" dirty="0"/>
              <a:t>Flexible graphics and intelligent defaults</a:t>
            </a:r>
          </a:p>
          <a:p>
            <a:r>
              <a:rPr lang="en-US" altLang="en-US" b="1" dirty="0"/>
              <a:t>Weakness</a:t>
            </a:r>
          </a:p>
          <a:p>
            <a:pPr lvl="1"/>
            <a:r>
              <a:rPr lang="en-US" altLang="en-US" b="1" dirty="0"/>
              <a:t>Steep learning curve</a:t>
            </a:r>
          </a:p>
          <a:p>
            <a:pPr lvl="1"/>
            <a:r>
              <a:rPr lang="en-US" altLang="en-US" b="1" dirty="0"/>
              <a:t>Slow for large datasets</a:t>
            </a:r>
          </a:p>
        </p:txBody>
      </p:sp>
    </p:spTree>
    <p:extLst>
      <p:ext uri="{BB962C8B-B14F-4D97-AF65-F5344CB8AC3E}">
        <p14:creationId xmlns:p14="http://schemas.microsoft.com/office/powerpoint/2010/main" val="12221234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694BEA-124D-EE44-8C79-1F67F0AFF1E7}"/>
              </a:ext>
            </a:extLst>
          </p:cNvPr>
          <p:cNvSpPr txBox="1"/>
          <p:nvPr/>
        </p:nvSpPr>
        <p:spPr>
          <a:xfrm>
            <a:off x="735715" y="265814"/>
            <a:ext cx="7897922" cy="4247317"/>
          </a:xfrm>
          <a:prstGeom prst="rect">
            <a:avLst/>
          </a:prstGeom>
          <a:noFill/>
        </p:spPr>
        <p:txBody>
          <a:bodyPr wrap="square" rtlCol="0">
            <a:spAutoFit/>
          </a:bodyPr>
          <a:lstStyle/>
          <a:p>
            <a:r>
              <a:rPr lang="en-US" dirty="0"/>
              <a:t>RSEM Script</a:t>
            </a:r>
          </a:p>
          <a:p>
            <a:endParaRPr lang="en-US" dirty="0"/>
          </a:p>
          <a:p>
            <a:r>
              <a:rPr lang="en-US" u="sng" dirty="0"/>
              <a:t>Load the </a:t>
            </a:r>
            <a:r>
              <a:rPr lang="en-US" u="sng" dirty="0" err="1"/>
              <a:t>RSEM_counts</a:t>
            </a:r>
            <a:r>
              <a:rPr lang="en-US" u="sng" dirty="0"/>
              <a:t> and the experimental metadata files</a:t>
            </a:r>
          </a:p>
          <a:p>
            <a:endParaRPr lang="en-US" dirty="0"/>
          </a:p>
          <a:p>
            <a:r>
              <a:rPr lang="en-US" dirty="0"/>
              <a:t>&gt; file &lt;- "D0vsD1_3T3L1_RSEM_counts_nodup.txt"</a:t>
            </a:r>
          </a:p>
          <a:p>
            <a:endParaRPr lang="en-US" dirty="0"/>
          </a:p>
          <a:p>
            <a:r>
              <a:rPr lang="en-US" dirty="0"/>
              <a:t>&gt; file2 &lt;- "</a:t>
            </a:r>
            <a:r>
              <a:rPr lang="en-US" dirty="0" err="1"/>
              <a:t>metadata.txt</a:t>
            </a:r>
            <a:r>
              <a:rPr lang="en-US" dirty="0"/>
              <a:t>"</a:t>
            </a:r>
          </a:p>
          <a:p>
            <a:endParaRPr lang="en-US" dirty="0"/>
          </a:p>
          <a:p>
            <a:r>
              <a:rPr lang="en-US" u="sng" dirty="0"/>
              <a:t>Convert those files into R tables</a:t>
            </a:r>
          </a:p>
          <a:p>
            <a:endParaRPr lang="en-US" dirty="0"/>
          </a:p>
          <a:p>
            <a:r>
              <a:rPr lang="en-US" dirty="0"/>
              <a:t>&gt; </a:t>
            </a:r>
            <a:r>
              <a:rPr lang="en-US" dirty="0" err="1"/>
              <a:t>rsem</a:t>
            </a:r>
            <a:r>
              <a:rPr lang="en-US" dirty="0"/>
              <a:t> &lt;- </a:t>
            </a:r>
            <a:r>
              <a:rPr lang="en-US" dirty="0" err="1"/>
              <a:t>read.table</a:t>
            </a:r>
            <a:r>
              <a:rPr lang="en-US" dirty="0"/>
              <a:t>(file , </a:t>
            </a:r>
            <a:r>
              <a:rPr lang="en-US" dirty="0" err="1"/>
              <a:t>sep</a:t>
            </a:r>
            <a:r>
              <a:rPr lang="en-US" dirty="0"/>
              <a:t>="\t", header=TRUE, </a:t>
            </a:r>
            <a:r>
              <a:rPr lang="en-US" dirty="0" err="1"/>
              <a:t>row.names</a:t>
            </a:r>
            <a:r>
              <a:rPr lang="en-US" dirty="0"/>
              <a:t>=1)</a:t>
            </a:r>
          </a:p>
          <a:p>
            <a:endParaRPr lang="en-US" dirty="0"/>
          </a:p>
          <a:p>
            <a:r>
              <a:rPr lang="en-US" dirty="0"/>
              <a:t>&gt; metadata &lt;- </a:t>
            </a:r>
            <a:r>
              <a:rPr lang="en-US" dirty="0" err="1"/>
              <a:t>read.table</a:t>
            </a:r>
            <a:r>
              <a:rPr lang="en-US" dirty="0"/>
              <a:t>(file2 , </a:t>
            </a:r>
            <a:r>
              <a:rPr lang="en-US" dirty="0" err="1"/>
              <a:t>sep</a:t>
            </a:r>
            <a:r>
              <a:rPr lang="en-US" dirty="0"/>
              <a:t>="\t", header=TRUE, </a:t>
            </a:r>
            <a:r>
              <a:rPr lang="en-US" dirty="0" err="1"/>
              <a:t>row.names</a:t>
            </a:r>
            <a:r>
              <a:rPr lang="en-US" dirty="0"/>
              <a:t>=1)</a:t>
            </a:r>
          </a:p>
          <a:p>
            <a:endParaRPr lang="en-US" dirty="0"/>
          </a:p>
          <a:p>
            <a:endParaRPr lang="en-US" dirty="0"/>
          </a:p>
        </p:txBody>
      </p:sp>
    </p:spTree>
    <p:extLst>
      <p:ext uri="{BB962C8B-B14F-4D97-AF65-F5344CB8AC3E}">
        <p14:creationId xmlns:p14="http://schemas.microsoft.com/office/powerpoint/2010/main" val="2677509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694BEA-124D-EE44-8C79-1F67F0AFF1E7}"/>
              </a:ext>
            </a:extLst>
          </p:cNvPr>
          <p:cNvSpPr txBox="1"/>
          <p:nvPr/>
        </p:nvSpPr>
        <p:spPr>
          <a:xfrm>
            <a:off x="735715" y="265814"/>
            <a:ext cx="7897922" cy="5632311"/>
          </a:xfrm>
          <a:prstGeom prst="rect">
            <a:avLst/>
          </a:prstGeom>
          <a:noFill/>
        </p:spPr>
        <p:txBody>
          <a:bodyPr wrap="square" rtlCol="0">
            <a:spAutoFit/>
          </a:bodyPr>
          <a:lstStyle/>
          <a:p>
            <a:r>
              <a:rPr lang="en-US" u="sng" dirty="0"/>
              <a:t>Construct </a:t>
            </a:r>
            <a:r>
              <a:rPr lang="en-US" u="sng" dirty="0" err="1"/>
              <a:t>DESEQDataSet</a:t>
            </a:r>
            <a:r>
              <a:rPr lang="en-US" u="sng" dirty="0"/>
              <a:t> Object</a:t>
            </a:r>
          </a:p>
          <a:p>
            <a:endParaRPr lang="en-US" dirty="0"/>
          </a:p>
          <a:p>
            <a:r>
              <a:rPr lang="en-US" dirty="0"/>
              <a:t>&gt; </a:t>
            </a:r>
            <a:r>
              <a:rPr lang="en-US" dirty="0" err="1"/>
              <a:t>dds</a:t>
            </a:r>
            <a:r>
              <a:rPr lang="en-US" dirty="0"/>
              <a:t> &lt;- </a:t>
            </a:r>
            <a:r>
              <a:rPr lang="en-US" dirty="0" err="1"/>
              <a:t>DESeqDataSetFromMatrix</a:t>
            </a:r>
            <a:r>
              <a:rPr lang="en-US" dirty="0"/>
              <a:t>(</a:t>
            </a:r>
            <a:r>
              <a:rPr lang="en-US" dirty="0" err="1"/>
              <a:t>countData</a:t>
            </a:r>
            <a:r>
              <a:rPr lang="en-US" dirty="0"/>
              <a:t>=</a:t>
            </a:r>
            <a:r>
              <a:rPr lang="en-US" dirty="0" err="1"/>
              <a:t>rsem</a:t>
            </a:r>
            <a:r>
              <a:rPr lang="en-US" dirty="0"/>
              <a:t>, </a:t>
            </a:r>
            <a:r>
              <a:rPr lang="en-US" dirty="0" err="1"/>
              <a:t>colData</a:t>
            </a:r>
            <a:r>
              <a:rPr lang="en-US" dirty="0"/>
              <a:t>=</a:t>
            </a:r>
            <a:r>
              <a:rPr lang="en-US" dirty="0" err="1"/>
              <a:t>metaData</a:t>
            </a:r>
            <a:r>
              <a:rPr lang="en-US" dirty="0"/>
              <a:t>, design=~group, tidy = TRUE)</a:t>
            </a:r>
          </a:p>
          <a:p>
            <a:endParaRPr lang="en-US" dirty="0"/>
          </a:p>
          <a:p>
            <a:r>
              <a:rPr lang="en-US" u="sng" dirty="0"/>
              <a:t>Run the DESEQ function</a:t>
            </a:r>
          </a:p>
          <a:p>
            <a:endParaRPr lang="en-US" dirty="0"/>
          </a:p>
          <a:p>
            <a:r>
              <a:rPr lang="en-US" dirty="0"/>
              <a:t>&gt; </a:t>
            </a:r>
            <a:r>
              <a:rPr lang="en-US" dirty="0" err="1"/>
              <a:t>dds</a:t>
            </a:r>
            <a:r>
              <a:rPr lang="en-US" dirty="0"/>
              <a:t> &lt;- </a:t>
            </a:r>
            <a:r>
              <a:rPr lang="en-US" dirty="0" err="1"/>
              <a:t>DESeq</a:t>
            </a:r>
            <a:r>
              <a:rPr lang="en-US" dirty="0"/>
              <a:t>(</a:t>
            </a:r>
            <a:r>
              <a:rPr lang="en-US" dirty="0" err="1"/>
              <a:t>dds</a:t>
            </a:r>
            <a:r>
              <a:rPr lang="en-US" dirty="0"/>
              <a:t>)</a:t>
            </a:r>
          </a:p>
          <a:p>
            <a:endParaRPr lang="en-US" dirty="0"/>
          </a:p>
          <a:p>
            <a:endParaRPr lang="en-US" u="sng" dirty="0"/>
          </a:p>
          <a:p>
            <a:endParaRPr lang="en-US" u="sng" dirty="0"/>
          </a:p>
          <a:p>
            <a:endParaRPr lang="en-US" u="sng" dirty="0"/>
          </a:p>
          <a:p>
            <a:endParaRPr lang="en-US" u="sng" dirty="0"/>
          </a:p>
          <a:p>
            <a:endParaRPr lang="en-US" u="sng" dirty="0"/>
          </a:p>
          <a:p>
            <a:endParaRPr lang="en-US" u="sng" dirty="0"/>
          </a:p>
          <a:p>
            <a:r>
              <a:rPr lang="en-US" u="sng" dirty="0"/>
              <a:t>Export Results</a:t>
            </a:r>
          </a:p>
          <a:p>
            <a:endParaRPr lang="en-US" dirty="0"/>
          </a:p>
          <a:p>
            <a:r>
              <a:rPr lang="en-US" dirty="0"/>
              <a:t>&gt; res &lt;- results(</a:t>
            </a:r>
            <a:r>
              <a:rPr lang="en-US" dirty="0" err="1"/>
              <a:t>dds</a:t>
            </a:r>
            <a:r>
              <a:rPr lang="en-US" dirty="0"/>
              <a:t>)</a:t>
            </a:r>
          </a:p>
          <a:p>
            <a:r>
              <a:rPr lang="en-US" dirty="0"/>
              <a:t>&gt; </a:t>
            </a:r>
            <a:r>
              <a:rPr lang="en-US" dirty="0" err="1"/>
              <a:t>write.table</a:t>
            </a:r>
            <a:r>
              <a:rPr lang="en-US" dirty="0"/>
              <a:t>(res, file="3T3-L1_D0vsD1_DESeq_FCanalysis.txt", </a:t>
            </a:r>
            <a:r>
              <a:rPr lang="en-US" dirty="0" err="1"/>
              <a:t>sep</a:t>
            </a:r>
            <a:r>
              <a:rPr lang="en-US" dirty="0"/>
              <a:t>="\t")</a:t>
            </a:r>
          </a:p>
          <a:p>
            <a:endParaRPr lang="en-US" dirty="0"/>
          </a:p>
        </p:txBody>
      </p:sp>
      <p:pic>
        <p:nvPicPr>
          <p:cNvPr id="2" name="Picture 1">
            <a:extLst>
              <a:ext uri="{FF2B5EF4-FFF2-40B4-BE49-F238E27FC236}">
                <a16:creationId xmlns:a16="http://schemas.microsoft.com/office/drawing/2014/main" id="{285FBC8B-A964-9345-87F8-C463AC2EBFE3}"/>
              </a:ext>
            </a:extLst>
          </p:cNvPr>
          <p:cNvPicPr>
            <a:picLocks noChangeAspect="1"/>
          </p:cNvPicPr>
          <p:nvPr/>
        </p:nvPicPr>
        <p:blipFill>
          <a:blip r:embed="rId3"/>
          <a:stretch>
            <a:fillRect/>
          </a:stretch>
        </p:blipFill>
        <p:spPr>
          <a:xfrm>
            <a:off x="4280638" y="2326112"/>
            <a:ext cx="3319131" cy="1864781"/>
          </a:xfrm>
          <a:prstGeom prst="rect">
            <a:avLst/>
          </a:prstGeom>
        </p:spPr>
      </p:pic>
    </p:spTree>
    <p:extLst>
      <p:ext uri="{BB962C8B-B14F-4D97-AF65-F5344CB8AC3E}">
        <p14:creationId xmlns:p14="http://schemas.microsoft.com/office/powerpoint/2010/main" val="20349208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A11A3C-EA0E-1E4D-A638-A66CC197FA0B}"/>
              </a:ext>
            </a:extLst>
          </p:cNvPr>
          <p:cNvPicPr>
            <a:picLocks noChangeAspect="1"/>
          </p:cNvPicPr>
          <p:nvPr/>
        </p:nvPicPr>
        <p:blipFill>
          <a:blip r:embed="rId3"/>
          <a:stretch>
            <a:fillRect/>
          </a:stretch>
        </p:blipFill>
        <p:spPr>
          <a:xfrm>
            <a:off x="3698000" y="751683"/>
            <a:ext cx="5271647" cy="2870865"/>
          </a:xfrm>
          <a:prstGeom prst="rect">
            <a:avLst/>
          </a:prstGeom>
        </p:spPr>
      </p:pic>
      <p:sp>
        <p:nvSpPr>
          <p:cNvPr id="5" name="TextBox 4">
            <a:extLst>
              <a:ext uri="{FF2B5EF4-FFF2-40B4-BE49-F238E27FC236}">
                <a16:creationId xmlns:a16="http://schemas.microsoft.com/office/drawing/2014/main" id="{3D1844D2-C3DE-8A48-9EC1-ED0259948EAA}"/>
              </a:ext>
            </a:extLst>
          </p:cNvPr>
          <p:cNvSpPr txBox="1"/>
          <p:nvPr/>
        </p:nvSpPr>
        <p:spPr>
          <a:xfrm>
            <a:off x="637953" y="361507"/>
            <a:ext cx="5538119" cy="369332"/>
          </a:xfrm>
          <a:prstGeom prst="rect">
            <a:avLst/>
          </a:prstGeom>
          <a:noFill/>
        </p:spPr>
        <p:txBody>
          <a:bodyPr wrap="none" rtlCol="0">
            <a:spAutoFit/>
          </a:bodyPr>
          <a:lstStyle/>
          <a:p>
            <a:r>
              <a:rPr lang="en-US" dirty="0"/>
              <a:t>DESeq2 output: log2FoldChange calculation and statistics</a:t>
            </a:r>
          </a:p>
        </p:txBody>
      </p:sp>
      <p:sp>
        <p:nvSpPr>
          <p:cNvPr id="6" name="TextBox 5">
            <a:extLst>
              <a:ext uri="{FF2B5EF4-FFF2-40B4-BE49-F238E27FC236}">
                <a16:creationId xmlns:a16="http://schemas.microsoft.com/office/drawing/2014/main" id="{C979E917-80AC-B54D-8C4E-FBB0F02F3A66}"/>
              </a:ext>
            </a:extLst>
          </p:cNvPr>
          <p:cNvSpPr txBox="1"/>
          <p:nvPr/>
        </p:nvSpPr>
        <p:spPr>
          <a:xfrm>
            <a:off x="126992" y="1845293"/>
            <a:ext cx="3700729" cy="1754326"/>
          </a:xfrm>
          <a:prstGeom prst="rect">
            <a:avLst/>
          </a:prstGeom>
          <a:noFill/>
        </p:spPr>
        <p:txBody>
          <a:bodyPr wrap="square" rtlCol="0">
            <a:spAutoFit/>
          </a:bodyPr>
          <a:lstStyle/>
          <a:p>
            <a:pPr marL="285750" indent="-285750">
              <a:buFont typeface="Arial" panose="020B0604020202020204" pitchFamily="34" charset="0"/>
              <a:buChar char="•"/>
            </a:pPr>
            <a:r>
              <a:rPr lang="en-US" dirty="0" err="1"/>
              <a:t>baseMean</a:t>
            </a:r>
            <a:r>
              <a:rPr lang="en-US" dirty="0"/>
              <a:t> = normalized average read count.</a:t>
            </a:r>
          </a:p>
          <a:p>
            <a:pPr marL="285750" indent="-285750">
              <a:buFont typeface="Arial" panose="020B0604020202020204" pitchFamily="34" charset="0"/>
              <a:buChar char="•"/>
            </a:pPr>
            <a:r>
              <a:rPr lang="en-US" dirty="0"/>
              <a:t>log2foldchange</a:t>
            </a:r>
          </a:p>
          <a:p>
            <a:pPr marL="285750" indent="-285750">
              <a:buFont typeface="Arial" panose="020B0604020202020204" pitchFamily="34" charset="0"/>
              <a:buChar char="•"/>
            </a:pPr>
            <a:r>
              <a:rPr lang="en-US" dirty="0" err="1"/>
              <a:t>lfcSE</a:t>
            </a:r>
            <a:r>
              <a:rPr lang="en-US" dirty="0"/>
              <a:t> = the  standard  error  estimate  for  the  log2  fold  change  estimate. </a:t>
            </a:r>
          </a:p>
        </p:txBody>
      </p:sp>
      <p:sp>
        <p:nvSpPr>
          <p:cNvPr id="7" name="TextBox 6">
            <a:extLst>
              <a:ext uri="{FF2B5EF4-FFF2-40B4-BE49-F238E27FC236}">
                <a16:creationId xmlns:a16="http://schemas.microsoft.com/office/drawing/2014/main" id="{25CEFCD0-760C-D24E-A824-75362D82A6A1}"/>
              </a:ext>
            </a:extLst>
          </p:cNvPr>
          <p:cNvSpPr txBox="1"/>
          <p:nvPr/>
        </p:nvSpPr>
        <p:spPr>
          <a:xfrm>
            <a:off x="126992" y="3700544"/>
            <a:ext cx="8842655" cy="3139321"/>
          </a:xfrm>
          <a:prstGeom prst="rect">
            <a:avLst/>
          </a:prstGeom>
          <a:noFill/>
        </p:spPr>
        <p:txBody>
          <a:bodyPr wrap="square" rtlCol="0">
            <a:spAutoFit/>
          </a:bodyPr>
          <a:lstStyle/>
          <a:p>
            <a:pPr marL="285750" indent="-285750">
              <a:buFont typeface="Arial" panose="020B0604020202020204" pitchFamily="34" charset="0"/>
              <a:buChar char="•"/>
            </a:pPr>
            <a:r>
              <a:rPr lang="en-US" dirty="0"/>
              <a:t>stat = </a:t>
            </a:r>
            <a:r>
              <a:rPr lang="en-US" dirty="0" err="1"/>
              <a:t>wald</a:t>
            </a:r>
            <a:r>
              <a:rPr lang="en-US" dirty="0"/>
              <a:t> statistic (the Wald test is the default used for hypothesis testing when comparing two groups. The Wald test is a test of hypothesis usually performed on parameters that have been estimated by maximum likelihood.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p-value = non adjusted </a:t>
            </a:r>
            <a:r>
              <a:rPr lang="en-US" dirty="0" err="1"/>
              <a:t>pvalue</a:t>
            </a:r>
            <a:r>
              <a:rPr lang="en-US" dirty="0"/>
              <a:t>.</a:t>
            </a:r>
          </a:p>
          <a:p>
            <a:endParaRPr lang="en-US" i="1" dirty="0"/>
          </a:p>
          <a:p>
            <a:pPr marL="285750" indent="-285750">
              <a:buFont typeface="Arial" panose="020B0604020202020204" pitchFamily="34" charset="0"/>
              <a:buChar char="•"/>
            </a:pPr>
            <a:r>
              <a:rPr lang="en-US" i="1" dirty="0"/>
              <a:t>p-value adjusted</a:t>
            </a:r>
            <a:r>
              <a:rPr lang="en-US" dirty="0"/>
              <a:t> (</a:t>
            </a:r>
            <a:r>
              <a:rPr lang="en-US" dirty="0" err="1"/>
              <a:t>padj</a:t>
            </a:r>
            <a:r>
              <a:rPr lang="en-US" dirty="0"/>
              <a:t>) column contains the p-values, adjusted for multiple testing with the </a:t>
            </a:r>
            <a:r>
              <a:rPr lang="en-US" dirty="0" err="1"/>
              <a:t>Benjamini</a:t>
            </a:r>
            <a:r>
              <a:rPr lang="en-US" dirty="0"/>
              <a:t>-Hochberg procedure (see the standard R function </a:t>
            </a:r>
            <a:r>
              <a:rPr lang="en-US" dirty="0" err="1"/>
              <a:t>p.adjust</a:t>
            </a:r>
            <a:r>
              <a:rPr lang="en-US" dirty="0"/>
              <a:t>), which controls </a:t>
            </a:r>
            <a:r>
              <a:rPr lang="en-US" i="1" dirty="0"/>
              <a:t>false discovery rate</a:t>
            </a:r>
            <a:r>
              <a:rPr lang="en-US" dirty="0"/>
              <a:t> (FDR) . It’s possible to restrict the result for the ones which are under a fixed FDR cut-off. </a:t>
            </a:r>
            <a:r>
              <a:rPr lang="en-US" i="1" dirty="0"/>
              <a:t>Example : A FDR adjusted p-value (or q-value) of 0.05 implies that 5% of significant tests will result in false positives.</a:t>
            </a:r>
            <a:endParaRPr lang="en-US" dirty="0"/>
          </a:p>
        </p:txBody>
      </p:sp>
    </p:spTree>
    <p:extLst>
      <p:ext uri="{BB962C8B-B14F-4D97-AF65-F5344CB8AC3E}">
        <p14:creationId xmlns:p14="http://schemas.microsoft.com/office/powerpoint/2010/main" val="30077104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574D8C-B868-E645-B8B1-CBABAB345E85}"/>
              </a:ext>
            </a:extLst>
          </p:cNvPr>
          <p:cNvSpPr/>
          <p:nvPr/>
        </p:nvSpPr>
        <p:spPr>
          <a:xfrm>
            <a:off x="478465" y="721379"/>
            <a:ext cx="8070111" cy="4801314"/>
          </a:xfrm>
          <a:prstGeom prst="rect">
            <a:avLst/>
          </a:prstGeom>
        </p:spPr>
        <p:txBody>
          <a:bodyPr wrap="square">
            <a:spAutoFit/>
          </a:bodyPr>
          <a:lstStyle/>
          <a:p>
            <a:r>
              <a:rPr lang="en-US" b="1" dirty="0"/>
              <a:t>Volcano Plot</a:t>
            </a:r>
          </a:p>
          <a:p>
            <a:endParaRPr lang="en-US" dirty="0"/>
          </a:p>
          <a:p>
            <a:r>
              <a:rPr lang="en-US" dirty="0"/>
              <a:t>#reset par </a:t>
            </a:r>
          </a:p>
          <a:p>
            <a:r>
              <a:rPr lang="en-US" dirty="0"/>
              <a:t>par(</a:t>
            </a:r>
            <a:r>
              <a:rPr lang="en-US" dirty="0" err="1"/>
              <a:t>mfrow</a:t>
            </a:r>
            <a:r>
              <a:rPr lang="en-US" dirty="0"/>
              <a:t>=c(1,1)) </a:t>
            </a:r>
          </a:p>
          <a:p>
            <a:endParaRPr lang="en-US" dirty="0"/>
          </a:p>
          <a:p>
            <a:r>
              <a:rPr lang="en-US" dirty="0"/>
              <a:t># Make a basic volcano plot </a:t>
            </a:r>
          </a:p>
          <a:p>
            <a:endParaRPr lang="en-US" dirty="0"/>
          </a:p>
          <a:p>
            <a:r>
              <a:rPr lang="en-US" dirty="0"/>
              <a:t>with(res, plot(log2FoldChange, -log10(</a:t>
            </a:r>
            <a:r>
              <a:rPr lang="en-US" dirty="0" err="1"/>
              <a:t>pvalue</a:t>
            </a:r>
            <a:r>
              <a:rPr lang="en-US" dirty="0"/>
              <a:t>), </a:t>
            </a:r>
            <a:r>
              <a:rPr lang="en-US" dirty="0" err="1"/>
              <a:t>pch</a:t>
            </a:r>
            <a:r>
              <a:rPr lang="en-US" dirty="0"/>
              <a:t>=20, </a:t>
            </a:r>
            <a:r>
              <a:rPr lang="en-US" dirty="0" err="1"/>
              <a:t>cex</a:t>
            </a:r>
            <a:r>
              <a:rPr lang="en-US" dirty="0"/>
              <a:t>=0.3, main="Volcano plot", </a:t>
            </a:r>
            <a:r>
              <a:rPr lang="en-US" dirty="0" err="1"/>
              <a:t>xlim</a:t>
            </a:r>
            <a:r>
              <a:rPr lang="en-US" dirty="0"/>
              <a:t>=c(-3,3))) </a:t>
            </a:r>
          </a:p>
          <a:p>
            <a:endParaRPr lang="en-US" dirty="0"/>
          </a:p>
          <a:p>
            <a:r>
              <a:rPr lang="en-US" dirty="0"/>
              <a:t># Add colored points: </a:t>
            </a:r>
            <a:r>
              <a:rPr lang="en-US" dirty="0">
                <a:solidFill>
                  <a:srgbClr val="0070C0"/>
                </a:solidFill>
              </a:rPr>
              <a:t>blue</a:t>
            </a:r>
            <a:r>
              <a:rPr lang="en-US" dirty="0"/>
              <a:t> if </a:t>
            </a:r>
            <a:r>
              <a:rPr lang="en-US" dirty="0" err="1"/>
              <a:t>padj</a:t>
            </a:r>
            <a:r>
              <a:rPr lang="en-US" dirty="0"/>
              <a:t>&lt;0.01, </a:t>
            </a:r>
            <a:r>
              <a:rPr lang="en-US" dirty="0">
                <a:solidFill>
                  <a:srgbClr val="FF0000"/>
                </a:solidFill>
              </a:rPr>
              <a:t>red</a:t>
            </a:r>
            <a:r>
              <a:rPr lang="en-US" dirty="0"/>
              <a:t> if log2FC&gt;1 and </a:t>
            </a:r>
            <a:r>
              <a:rPr lang="en-US" dirty="0" err="1"/>
              <a:t>padj</a:t>
            </a:r>
            <a:r>
              <a:rPr lang="en-US" dirty="0"/>
              <a:t>&lt;0.05</a:t>
            </a:r>
          </a:p>
          <a:p>
            <a:endParaRPr lang="en-US" dirty="0"/>
          </a:p>
          <a:p>
            <a:r>
              <a:rPr lang="en-US" dirty="0"/>
              <a:t>with(subset(res, </a:t>
            </a:r>
            <a:r>
              <a:rPr lang="en-US" dirty="0" err="1"/>
              <a:t>padj</a:t>
            </a:r>
            <a:r>
              <a:rPr lang="en-US" dirty="0"/>
              <a:t>&lt;.01 ), points(log2FoldChange, -log10(</a:t>
            </a:r>
            <a:r>
              <a:rPr lang="en-US" dirty="0" err="1"/>
              <a:t>pvalue</a:t>
            </a:r>
            <a:r>
              <a:rPr lang="en-US" dirty="0"/>
              <a:t>), </a:t>
            </a:r>
            <a:r>
              <a:rPr lang="en-US" dirty="0" err="1"/>
              <a:t>pch</a:t>
            </a:r>
            <a:r>
              <a:rPr lang="en-US" dirty="0"/>
              <a:t>=20, </a:t>
            </a:r>
            <a:r>
              <a:rPr lang="en-US" dirty="0" err="1"/>
              <a:t>cex</a:t>
            </a:r>
            <a:r>
              <a:rPr lang="en-US" dirty="0"/>
              <a:t>=0.3,  col="blue")) </a:t>
            </a:r>
          </a:p>
          <a:p>
            <a:endParaRPr lang="en-US" dirty="0"/>
          </a:p>
          <a:p>
            <a:r>
              <a:rPr lang="en-US" dirty="0"/>
              <a:t>with(subset(res, </a:t>
            </a:r>
            <a:r>
              <a:rPr lang="en-US" dirty="0" err="1"/>
              <a:t>padj</a:t>
            </a:r>
            <a:r>
              <a:rPr lang="en-US" dirty="0"/>
              <a:t>&lt;.01 &amp; abs(log2FoldChange)&gt;2), points(log2FoldChange, -log10(</a:t>
            </a:r>
            <a:r>
              <a:rPr lang="en-US" dirty="0" err="1"/>
              <a:t>pvalue</a:t>
            </a:r>
            <a:r>
              <a:rPr lang="en-US" dirty="0"/>
              <a:t>), </a:t>
            </a:r>
            <a:r>
              <a:rPr lang="en-US" dirty="0" err="1"/>
              <a:t>pch</a:t>
            </a:r>
            <a:r>
              <a:rPr lang="en-US" dirty="0"/>
              <a:t>=20, </a:t>
            </a:r>
            <a:r>
              <a:rPr lang="en-US" dirty="0" err="1"/>
              <a:t>cex</a:t>
            </a:r>
            <a:r>
              <a:rPr lang="en-US" dirty="0"/>
              <a:t>=0.3, col="red"))</a:t>
            </a:r>
          </a:p>
        </p:txBody>
      </p:sp>
    </p:spTree>
    <p:extLst>
      <p:ext uri="{BB962C8B-B14F-4D97-AF65-F5344CB8AC3E}">
        <p14:creationId xmlns:p14="http://schemas.microsoft.com/office/powerpoint/2010/main" val="23669874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15A43C-AAA6-A84E-8C2C-9D22C5406CFD}"/>
              </a:ext>
            </a:extLst>
          </p:cNvPr>
          <p:cNvPicPr>
            <a:picLocks noChangeAspect="1"/>
          </p:cNvPicPr>
          <p:nvPr/>
        </p:nvPicPr>
        <p:blipFill rotWithShape="1">
          <a:blip r:embed="rId3"/>
          <a:srcRect t="7454"/>
          <a:stretch/>
        </p:blipFill>
        <p:spPr>
          <a:xfrm>
            <a:off x="329092" y="234249"/>
            <a:ext cx="4736149" cy="4327452"/>
          </a:xfrm>
          <a:prstGeom prst="rect">
            <a:avLst/>
          </a:prstGeom>
        </p:spPr>
      </p:pic>
      <p:sp>
        <p:nvSpPr>
          <p:cNvPr id="4" name="TextBox 3">
            <a:extLst>
              <a:ext uri="{FF2B5EF4-FFF2-40B4-BE49-F238E27FC236}">
                <a16:creationId xmlns:a16="http://schemas.microsoft.com/office/drawing/2014/main" id="{A500F65F-56C5-B64D-BC7B-02F6E49F6D2F}"/>
              </a:ext>
            </a:extLst>
          </p:cNvPr>
          <p:cNvSpPr txBox="1"/>
          <p:nvPr/>
        </p:nvSpPr>
        <p:spPr>
          <a:xfrm>
            <a:off x="329092" y="4561701"/>
            <a:ext cx="8730807" cy="1754326"/>
          </a:xfrm>
          <a:prstGeom prst="rect">
            <a:avLst/>
          </a:prstGeom>
          <a:noFill/>
        </p:spPr>
        <p:txBody>
          <a:bodyPr wrap="square" rtlCol="0">
            <a:spAutoFit/>
          </a:bodyPr>
          <a:lstStyle/>
          <a:p>
            <a:pPr marL="285750" indent="-285750">
              <a:buFont typeface="Wingdings" pitchFamily="2" charset="2"/>
              <a:buChar char="Ø"/>
            </a:pPr>
            <a:endParaRPr lang="en-US" dirty="0"/>
          </a:p>
          <a:p>
            <a:r>
              <a:rPr lang="en-US" dirty="0"/>
              <a:t>Read blogs: </a:t>
            </a:r>
            <a:r>
              <a:rPr lang="en-US" dirty="0">
                <a:hlinkClick r:id="rId4"/>
              </a:rPr>
              <a:t>https://gettinggeneticsdone.blogspot.com/2014/05/r-volcano-plots-to-visualize-rnaseq-microarray.html</a:t>
            </a:r>
            <a:endParaRPr lang="en-US" dirty="0"/>
          </a:p>
          <a:p>
            <a:endParaRPr lang="en-US" dirty="0"/>
          </a:p>
          <a:p>
            <a:r>
              <a:rPr lang="en-US" dirty="0">
                <a:hlinkClick r:id="rId5"/>
              </a:rPr>
              <a:t>https://gettinggeneticsdone.blogspot.com/2016/01/repel-overlapping-text-labels-in-ggplot2.html</a:t>
            </a:r>
            <a:endParaRPr lang="en-US" dirty="0"/>
          </a:p>
        </p:txBody>
      </p:sp>
      <p:sp>
        <p:nvSpPr>
          <p:cNvPr id="2" name="Rectangle 1">
            <a:extLst>
              <a:ext uri="{FF2B5EF4-FFF2-40B4-BE49-F238E27FC236}">
                <a16:creationId xmlns:a16="http://schemas.microsoft.com/office/drawing/2014/main" id="{E3F41D3B-81D5-3349-81FD-B090D2054CDF}"/>
              </a:ext>
            </a:extLst>
          </p:cNvPr>
          <p:cNvSpPr/>
          <p:nvPr/>
        </p:nvSpPr>
        <p:spPr>
          <a:xfrm>
            <a:off x="5722966" y="995898"/>
            <a:ext cx="3207866" cy="1754326"/>
          </a:xfrm>
          <a:prstGeom prst="rect">
            <a:avLst/>
          </a:prstGeom>
        </p:spPr>
        <p:txBody>
          <a:bodyPr wrap="square">
            <a:spAutoFit/>
          </a:bodyPr>
          <a:lstStyle/>
          <a:p>
            <a:r>
              <a:rPr lang="en-US" dirty="0"/>
              <a:t>For labeling genes on a volcano plot</a:t>
            </a:r>
          </a:p>
          <a:p>
            <a:endParaRPr lang="en-US" dirty="0"/>
          </a:p>
          <a:p>
            <a:r>
              <a:rPr lang="en-US" dirty="0"/>
              <a:t>&gt; library(</a:t>
            </a:r>
            <a:r>
              <a:rPr lang="en-US" dirty="0" err="1"/>
              <a:t>dplyr</a:t>
            </a:r>
            <a:r>
              <a:rPr lang="en-US" dirty="0"/>
              <a:t>)</a:t>
            </a:r>
          </a:p>
          <a:p>
            <a:r>
              <a:rPr lang="en-US" dirty="0"/>
              <a:t>&gt; library(ggplot2)</a:t>
            </a:r>
          </a:p>
          <a:p>
            <a:r>
              <a:rPr lang="en-US" dirty="0"/>
              <a:t>&gt; library(</a:t>
            </a:r>
            <a:r>
              <a:rPr lang="en-US" dirty="0" err="1"/>
              <a:t>ggrepel</a:t>
            </a:r>
            <a:r>
              <a:rPr lang="en-US" dirty="0"/>
              <a:t>)</a:t>
            </a:r>
          </a:p>
        </p:txBody>
      </p:sp>
    </p:spTree>
    <p:extLst>
      <p:ext uri="{BB962C8B-B14F-4D97-AF65-F5344CB8AC3E}">
        <p14:creationId xmlns:p14="http://schemas.microsoft.com/office/powerpoint/2010/main" val="102054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4371D770-34BB-E241-B2B3-E4DBA8885E3F}"/>
              </a:ext>
            </a:extLst>
          </p:cNvPr>
          <p:cNvSpPr>
            <a:spLocks noGrp="1" noChangeArrowheads="1"/>
          </p:cNvSpPr>
          <p:nvPr>
            <p:ph type="title"/>
          </p:nvPr>
        </p:nvSpPr>
        <p:spPr/>
        <p:txBody>
          <a:bodyPr/>
          <a:lstStyle/>
          <a:p>
            <a:r>
              <a:rPr lang="en-US" altLang="en-US" b="1"/>
              <a:t>In an R Session…</a:t>
            </a:r>
            <a:endParaRPr lang="en-US" altLang="en-US"/>
          </a:p>
        </p:txBody>
      </p:sp>
      <p:sp>
        <p:nvSpPr>
          <p:cNvPr id="15363" name="Rectangle 3">
            <a:extLst>
              <a:ext uri="{FF2B5EF4-FFF2-40B4-BE49-F238E27FC236}">
                <a16:creationId xmlns:a16="http://schemas.microsoft.com/office/drawing/2014/main" id="{E51491F6-F127-CF44-B3A8-8E30B6B4F03B}"/>
              </a:ext>
            </a:extLst>
          </p:cNvPr>
          <p:cNvSpPr>
            <a:spLocks noGrp="1" noChangeArrowheads="1"/>
          </p:cNvSpPr>
          <p:nvPr>
            <p:ph type="body" idx="1"/>
          </p:nvPr>
        </p:nvSpPr>
        <p:spPr>
          <a:xfrm>
            <a:off x="685800" y="1981200"/>
            <a:ext cx="8001000" cy="4114800"/>
          </a:xfrm>
        </p:spPr>
        <p:txBody>
          <a:bodyPr/>
          <a:lstStyle/>
          <a:p>
            <a:r>
              <a:rPr lang="en-US" altLang="en-US" b="1" dirty="0"/>
              <a:t>First, read data from other sources</a:t>
            </a:r>
          </a:p>
          <a:p>
            <a:r>
              <a:rPr lang="en-US" altLang="en-US" b="1" dirty="0"/>
              <a:t>Use packages, libraries, and functions</a:t>
            </a:r>
          </a:p>
          <a:p>
            <a:r>
              <a:rPr lang="en-US" altLang="en-US" b="1" dirty="0"/>
              <a:t>Write functions wherever necessary</a:t>
            </a:r>
          </a:p>
          <a:p>
            <a:r>
              <a:rPr lang="en-US" altLang="en-US" b="1" dirty="0"/>
              <a:t>Conduct Statistical Data Analysis</a:t>
            </a:r>
          </a:p>
          <a:p>
            <a:r>
              <a:rPr lang="en-US" altLang="en-US" b="1" dirty="0"/>
              <a:t>Save outputs to files, write tables</a:t>
            </a:r>
          </a:p>
          <a:p>
            <a:r>
              <a:rPr lang="en-US" altLang="en-US" b="1" dirty="0"/>
              <a:t>Save R workspace if necessary (exit prompt)</a:t>
            </a:r>
          </a:p>
          <a:p>
            <a:pPr>
              <a:buFontTx/>
              <a:buNone/>
            </a:pPr>
            <a:endParaRPr lang="en-US" altLang="en-US" b="1" dirty="0"/>
          </a:p>
          <a:p>
            <a:pPr>
              <a:buFontTx/>
              <a:buNone/>
            </a:pPr>
            <a:endParaRPr lang="en-US" altLang="en-US" b="1" dirty="0"/>
          </a:p>
        </p:txBody>
      </p:sp>
    </p:spTree>
    <p:extLst>
      <p:ext uri="{BB962C8B-B14F-4D97-AF65-F5344CB8AC3E}">
        <p14:creationId xmlns:p14="http://schemas.microsoft.com/office/powerpoint/2010/main" val="4082666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6DF926C3-EE5A-3748-B5B7-DD9B754596F5}"/>
              </a:ext>
            </a:extLst>
          </p:cNvPr>
          <p:cNvSpPr>
            <a:spLocks noGrp="1" noChangeArrowheads="1"/>
          </p:cNvSpPr>
          <p:nvPr>
            <p:ph type="title"/>
          </p:nvPr>
        </p:nvSpPr>
        <p:spPr>
          <a:xfrm>
            <a:off x="685800" y="304800"/>
            <a:ext cx="7772400" cy="838200"/>
          </a:xfrm>
        </p:spPr>
        <p:txBody>
          <a:bodyPr/>
          <a:lstStyle/>
          <a:p>
            <a:r>
              <a:rPr lang="en-US" altLang="en-US" b="1"/>
              <a:t>Specific Tasks</a:t>
            </a:r>
            <a:endParaRPr lang="en-US" altLang="en-US"/>
          </a:p>
        </p:txBody>
      </p:sp>
      <p:sp>
        <p:nvSpPr>
          <p:cNvPr id="17411" name="Rectangle 3">
            <a:extLst>
              <a:ext uri="{FF2B5EF4-FFF2-40B4-BE49-F238E27FC236}">
                <a16:creationId xmlns:a16="http://schemas.microsoft.com/office/drawing/2014/main" id="{C7E84FA7-AD71-8049-871A-34944C3ABA75}"/>
              </a:ext>
            </a:extLst>
          </p:cNvPr>
          <p:cNvSpPr>
            <a:spLocks noGrp="1" noChangeArrowheads="1"/>
          </p:cNvSpPr>
          <p:nvPr>
            <p:ph type="body" idx="1"/>
          </p:nvPr>
        </p:nvSpPr>
        <p:spPr>
          <a:xfrm>
            <a:off x="685800" y="1295400"/>
            <a:ext cx="7772400" cy="4953000"/>
          </a:xfrm>
        </p:spPr>
        <p:txBody>
          <a:bodyPr>
            <a:normAutofit/>
          </a:bodyPr>
          <a:lstStyle/>
          <a:p>
            <a:pPr marL="0" indent="0">
              <a:lnSpc>
                <a:spcPct val="90000"/>
              </a:lnSpc>
              <a:buNone/>
            </a:pPr>
            <a:r>
              <a:rPr lang="en-US" altLang="en-US" b="1" dirty="0">
                <a:latin typeface="Bitstream Vera Sans" pitchFamily="34" charset="0"/>
              </a:rPr>
              <a:t>search()</a:t>
            </a:r>
          </a:p>
          <a:p>
            <a:pPr marL="0" indent="0">
              <a:buNone/>
            </a:pPr>
            <a:r>
              <a:rPr lang="en-US" altLang="en-US" b="1" dirty="0"/>
              <a:t>To see which directories and data are loaded, type:</a:t>
            </a:r>
            <a:endParaRPr lang="en-US" altLang="en-US" b="1" dirty="0">
              <a:latin typeface="Bitstream Vera Sans" pitchFamily="34" charset="0"/>
            </a:endParaRPr>
          </a:p>
          <a:p>
            <a:pPr marL="0" indent="0">
              <a:buNone/>
            </a:pPr>
            <a:endParaRPr lang="en-US" altLang="en-US" b="1" dirty="0">
              <a:latin typeface="Bitstream Vera Sans" pitchFamily="34" charset="0"/>
            </a:endParaRPr>
          </a:p>
          <a:p>
            <a:pPr marL="0" indent="0">
              <a:buNone/>
            </a:pPr>
            <a:r>
              <a:rPr lang="en-US" altLang="en-US" b="1" dirty="0">
                <a:latin typeface="Bitstream Vera Sans" pitchFamily="34" charset="0"/>
              </a:rPr>
              <a:t>ls() </a:t>
            </a:r>
          </a:p>
          <a:p>
            <a:pPr marL="0" indent="0">
              <a:buNone/>
            </a:pPr>
            <a:r>
              <a:rPr lang="en-US" altLang="en-US" b="1" dirty="0"/>
              <a:t>To see which objects are stored</a:t>
            </a:r>
          </a:p>
          <a:p>
            <a:pPr marL="0" indent="0">
              <a:buNone/>
            </a:pPr>
            <a:endParaRPr lang="en-US" altLang="en-US" b="1" dirty="0"/>
          </a:p>
          <a:p>
            <a:pPr marL="0" indent="0">
              <a:buNone/>
            </a:pPr>
            <a:r>
              <a:rPr lang="en-US" altLang="en-US" b="1" dirty="0" err="1"/>
              <a:t>getwd</a:t>
            </a:r>
            <a:r>
              <a:rPr lang="en-US" altLang="en-US" b="1" dirty="0"/>
              <a:t>()</a:t>
            </a:r>
          </a:p>
          <a:p>
            <a:pPr marL="0" indent="0">
              <a:buNone/>
            </a:pPr>
            <a:r>
              <a:rPr lang="en-US" altLang="en-US" b="1" dirty="0"/>
              <a:t>to see your current working directory</a:t>
            </a:r>
          </a:p>
          <a:p>
            <a:pPr marL="0" indent="0">
              <a:buNone/>
            </a:pPr>
            <a:endParaRPr lang="en-US" altLang="en-US" b="1" dirty="0"/>
          </a:p>
        </p:txBody>
      </p:sp>
    </p:spTree>
    <p:extLst>
      <p:ext uri="{BB962C8B-B14F-4D97-AF65-F5344CB8AC3E}">
        <p14:creationId xmlns:p14="http://schemas.microsoft.com/office/powerpoint/2010/main" val="512963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AC28F70C-333A-2C4A-B1EC-3232E22004C9}"/>
              </a:ext>
            </a:extLst>
          </p:cNvPr>
          <p:cNvSpPr>
            <a:spLocks noGrp="1" noChangeArrowheads="1"/>
          </p:cNvSpPr>
          <p:nvPr>
            <p:ph type="title"/>
          </p:nvPr>
        </p:nvSpPr>
        <p:spPr>
          <a:xfrm>
            <a:off x="685800" y="228600"/>
            <a:ext cx="7772400" cy="838200"/>
          </a:xfrm>
        </p:spPr>
        <p:txBody>
          <a:bodyPr/>
          <a:lstStyle/>
          <a:p>
            <a:r>
              <a:rPr lang="en-US" altLang="en-US" b="1"/>
              <a:t>Reading data into R</a:t>
            </a:r>
            <a:endParaRPr lang="en-US" altLang="en-US"/>
          </a:p>
        </p:txBody>
      </p:sp>
      <p:sp>
        <p:nvSpPr>
          <p:cNvPr id="18435" name="Rectangle 3">
            <a:extLst>
              <a:ext uri="{FF2B5EF4-FFF2-40B4-BE49-F238E27FC236}">
                <a16:creationId xmlns:a16="http://schemas.microsoft.com/office/drawing/2014/main" id="{4EF23B1B-1458-514C-812D-ADC0C0C8B4CD}"/>
              </a:ext>
            </a:extLst>
          </p:cNvPr>
          <p:cNvSpPr>
            <a:spLocks noGrp="1" noChangeArrowheads="1"/>
          </p:cNvSpPr>
          <p:nvPr>
            <p:ph type="body" idx="1"/>
          </p:nvPr>
        </p:nvSpPr>
        <p:spPr>
          <a:xfrm>
            <a:off x="609600" y="1295400"/>
            <a:ext cx="8305800" cy="5181600"/>
          </a:xfrm>
        </p:spPr>
        <p:txBody>
          <a:bodyPr/>
          <a:lstStyle/>
          <a:p>
            <a:pPr>
              <a:lnSpc>
                <a:spcPct val="90000"/>
              </a:lnSpc>
            </a:pPr>
            <a:r>
              <a:rPr lang="en-US" altLang="en-US" b="1" dirty="0"/>
              <a:t>R not well suited for data preprocessing</a:t>
            </a:r>
          </a:p>
          <a:p>
            <a:pPr>
              <a:lnSpc>
                <a:spcPct val="90000"/>
              </a:lnSpc>
            </a:pPr>
            <a:r>
              <a:rPr lang="en-US" altLang="en-US" b="1" dirty="0"/>
              <a:t>Preprocess data elsewhere (Excel, </a:t>
            </a:r>
            <a:r>
              <a:rPr lang="en-US" altLang="en-US" b="1" dirty="0" err="1"/>
              <a:t>etc</a:t>
            </a:r>
            <a:r>
              <a:rPr lang="en-US" altLang="en-US" b="1" dirty="0"/>
              <a:t>…)</a:t>
            </a:r>
          </a:p>
          <a:p>
            <a:pPr>
              <a:lnSpc>
                <a:spcPct val="90000"/>
              </a:lnSpc>
            </a:pPr>
            <a:r>
              <a:rPr lang="en-US" altLang="en-US" b="1" dirty="0"/>
              <a:t>Easiest form of data to input: .txt file</a:t>
            </a:r>
          </a:p>
          <a:p>
            <a:pPr>
              <a:lnSpc>
                <a:spcPct val="90000"/>
              </a:lnSpc>
            </a:pPr>
            <a:r>
              <a:rPr lang="en-US" altLang="en-US" b="1" dirty="0"/>
              <a:t>Spreadsheet like data:</a:t>
            </a:r>
          </a:p>
          <a:p>
            <a:pPr lvl="1">
              <a:lnSpc>
                <a:spcPct val="90000"/>
              </a:lnSpc>
            </a:pPr>
            <a:r>
              <a:rPr lang="en-US" altLang="en-US" b="1" dirty="0"/>
              <a:t>Small/medium size: use </a:t>
            </a:r>
            <a:r>
              <a:rPr lang="en-US" altLang="en-US" b="1" dirty="0" err="1">
                <a:latin typeface="Bitstream Vera Sans" pitchFamily="34" charset="0"/>
              </a:rPr>
              <a:t>read.table</a:t>
            </a:r>
            <a:r>
              <a:rPr lang="en-US" altLang="en-US" b="1" dirty="0">
                <a:latin typeface="Bitstream Vera Sans" pitchFamily="34" charset="0"/>
              </a:rPr>
              <a:t>()</a:t>
            </a:r>
          </a:p>
          <a:p>
            <a:pPr lvl="1">
              <a:lnSpc>
                <a:spcPct val="90000"/>
              </a:lnSpc>
            </a:pPr>
            <a:r>
              <a:rPr lang="en-US" altLang="en-US" b="1" dirty="0"/>
              <a:t>Large data: use </a:t>
            </a:r>
            <a:r>
              <a:rPr lang="en-US" altLang="en-US" b="1" dirty="0">
                <a:latin typeface="Bitstream Vera Sans" pitchFamily="34" charset="0"/>
              </a:rPr>
              <a:t>scan()</a:t>
            </a:r>
          </a:p>
        </p:txBody>
      </p:sp>
    </p:spTree>
    <p:extLst>
      <p:ext uri="{BB962C8B-B14F-4D97-AF65-F5344CB8AC3E}">
        <p14:creationId xmlns:p14="http://schemas.microsoft.com/office/powerpoint/2010/main" val="32688251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828B98D3-982A-B046-9EE8-3CBAFEE285D5}"/>
              </a:ext>
            </a:extLst>
          </p:cNvPr>
          <p:cNvSpPr>
            <a:spLocks noGrp="1" noChangeArrowheads="1"/>
          </p:cNvSpPr>
          <p:nvPr>
            <p:ph type="title"/>
          </p:nvPr>
        </p:nvSpPr>
        <p:spPr>
          <a:xfrm>
            <a:off x="609600" y="457200"/>
            <a:ext cx="7772400" cy="838200"/>
          </a:xfrm>
        </p:spPr>
        <p:txBody>
          <a:bodyPr/>
          <a:lstStyle/>
          <a:p>
            <a:r>
              <a:rPr lang="en-US" altLang="en-US" b="1"/>
              <a:t>Reading Data: summary</a:t>
            </a:r>
            <a:r>
              <a:rPr lang="en-US" altLang="en-US"/>
              <a:t> </a:t>
            </a:r>
          </a:p>
        </p:txBody>
      </p:sp>
      <p:sp>
        <p:nvSpPr>
          <p:cNvPr id="19459" name="Rectangle 3">
            <a:extLst>
              <a:ext uri="{FF2B5EF4-FFF2-40B4-BE49-F238E27FC236}">
                <a16:creationId xmlns:a16="http://schemas.microsoft.com/office/drawing/2014/main" id="{8EC5FBE4-21DB-C04A-BC20-A800CE9191E9}"/>
              </a:ext>
            </a:extLst>
          </p:cNvPr>
          <p:cNvSpPr>
            <a:spLocks noGrp="1" noChangeArrowheads="1"/>
          </p:cNvSpPr>
          <p:nvPr>
            <p:ph type="body" idx="1"/>
          </p:nvPr>
        </p:nvSpPr>
        <p:spPr>
          <a:xfrm>
            <a:off x="533400" y="1676400"/>
            <a:ext cx="8153400" cy="3276600"/>
          </a:xfrm>
        </p:spPr>
        <p:txBody>
          <a:bodyPr/>
          <a:lstStyle/>
          <a:p>
            <a:r>
              <a:rPr lang="en-US" altLang="en-US" b="1"/>
              <a:t>Directly using a vector e.g.: </a:t>
            </a:r>
            <a:r>
              <a:rPr lang="en-US" altLang="en-US" b="1">
                <a:latin typeface="Bitstream Vera Sans" pitchFamily="34" charset="0"/>
              </a:rPr>
              <a:t>x &lt;- c(1,2,3…)</a:t>
            </a:r>
          </a:p>
          <a:p>
            <a:r>
              <a:rPr lang="en-US" altLang="en-US" b="1"/>
              <a:t>Using </a:t>
            </a:r>
            <a:r>
              <a:rPr lang="en-US" altLang="en-US" b="1">
                <a:latin typeface="Bitstream Vera Sans" pitchFamily="34" charset="0"/>
              </a:rPr>
              <a:t>scan</a:t>
            </a:r>
            <a:r>
              <a:rPr lang="en-US" altLang="en-US" b="1"/>
              <a:t> and </a:t>
            </a:r>
            <a:r>
              <a:rPr lang="en-US" altLang="en-US" b="1">
                <a:latin typeface="Bitstream Vera Sans" pitchFamily="34" charset="0"/>
              </a:rPr>
              <a:t>read.table</a:t>
            </a:r>
            <a:r>
              <a:rPr lang="en-US" altLang="en-US" b="1"/>
              <a:t> function</a:t>
            </a:r>
          </a:p>
          <a:p>
            <a:r>
              <a:rPr lang="en-US" altLang="en-US" b="1"/>
              <a:t>Using </a:t>
            </a:r>
            <a:r>
              <a:rPr lang="en-US" altLang="en-US" b="1">
                <a:latin typeface="Bitstream Vera Sans" pitchFamily="34" charset="0"/>
              </a:rPr>
              <a:t>matrix</a:t>
            </a:r>
            <a:r>
              <a:rPr lang="en-US" altLang="en-US" b="1"/>
              <a:t> function to read data matrices</a:t>
            </a:r>
          </a:p>
          <a:p>
            <a:r>
              <a:rPr lang="en-US" altLang="en-US" b="1"/>
              <a:t>Using </a:t>
            </a:r>
            <a:r>
              <a:rPr lang="en-US" altLang="en-US" b="1">
                <a:latin typeface="Bitstream Vera Sans" pitchFamily="34" charset="0"/>
              </a:rPr>
              <a:t>data.frame</a:t>
            </a:r>
            <a:r>
              <a:rPr lang="en-US" altLang="en-US" b="1"/>
              <a:t> to read mixed data</a:t>
            </a:r>
          </a:p>
          <a:p>
            <a:r>
              <a:rPr lang="en-US" altLang="en-US" b="1"/>
              <a:t>library(foreign) for data from other programs</a:t>
            </a:r>
          </a:p>
          <a:p>
            <a:pPr>
              <a:buFontTx/>
              <a:buNone/>
            </a:pPr>
            <a:endParaRPr lang="en-US" altLang="en-US" b="1"/>
          </a:p>
          <a:p>
            <a:endParaRPr lang="en-US" altLang="en-US" b="1"/>
          </a:p>
        </p:txBody>
      </p:sp>
    </p:spTree>
    <p:extLst>
      <p:ext uri="{BB962C8B-B14F-4D97-AF65-F5344CB8AC3E}">
        <p14:creationId xmlns:p14="http://schemas.microsoft.com/office/powerpoint/2010/main" val="4093409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DF26B3-640B-1E49-B61B-1FF18B49093E}"/>
              </a:ext>
            </a:extLst>
          </p:cNvPr>
          <p:cNvPicPr>
            <a:picLocks noChangeAspect="1"/>
          </p:cNvPicPr>
          <p:nvPr/>
        </p:nvPicPr>
        <p:blipFill rotWithShape="1">
          <a:blip r:embed="rId3"/>
          <a:srcRect r="37445" b="5688"/>
          <a:stretch/>
        </p:blipFill>
        <p:spPr>
          <a:xfrm>
            <a:off x="196947" y="147578"/>
            <a:ext cx="6302327" cy="1147804"/>
          </a:xfrm>
          <a:prstGeom prst="rect">
            <a:avLst/>
          </a:prstGeom>
        </p:spPr>
      </p:pic>
      <p:pic>
        <p:nvPicPr>
          <p:cNvPr id="6" name="Picture 5">
            <a:extLst>
              <a:ext uri="{FF2B5EF4-FFF2-40B4-BE49-F238E27FC236}">
                <a16:creationId xmlns:a16="http://schemas.microsoft.com/office/drawing/2014/main" id="{527F38A5-6814-B844-869E-7A335D9F796A}"/>
              </a:ext>
            </a:extLst>
          </p:cNvPr>
          <p:cNvPicPr>
            <a:picLocks noChangeAspect="1"/>
          </p:cNvPicPr>
          <p:nvPr/>
        </p:nvPicPr>
        <p:blipFill>
          <a:blip r:embed="rId4"/>
          <a:stretch>
            <a:fillRect/>
          </a:stretch>
        </p:blipFill>
        <p:spPr>
          <a:xfrm>
            <a:off x="669221" y="1512282"/>
            <a:ext cx="4367013" cy="5134701"/>
          </a:xfrm>
          <a:prstGeom prst="rect">
            <a:avLst/>
          </a:prstGeom>
        </p:spPr>
      </p:pic>
    </p:spTree>
    <p:extLst>
      <p:ext uri="{BB962C8B-B14F-4D97-AF65-F5344CB8AC3E}">
        <p14:creationId xmlns:p14="http://schemas.microsoft.com/office/powerpoint/2010/main" val="209011626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1900</TotalTime>
  <Words>3471</Words>
  <Application>Microsoft Macintosh PowerPoint</Application>
  <PresentationFormat>On-screen Show (4:3)</PresentationFormat>
  <Paragraphs>302</Paragraphs>
  <Slides>44</Slides>
  <Notes>39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Bitstream Vera Sans</vt:lpstr>
      <vt:lpstr>Calibri</vt:lpstr>
      <vt:lpstr>Calibri Light</vt:lpstr>
      <vt:lpstr>Wingdings</vt:lpstr>
      <vt:lpstr>Office Theme</vt:lpstr>
      <vt:lpstr>Introduction to R </vt:lpstr>
      <vt:lpstr>What is R</vt:lpstr>
      <vt:lpstr>Downloading R</vt:lpstr>
      <vt:lpstr>Strengths and Weaknesses</vt:lpstr>
      <vt:lpstr>In an R Session…</vt:lpstr>
      <vt:lpstr>Specific Tasks</vt:lpstr>
      <vt:lpstr>Reading data into R</vt:lpstr>
      <vt:lpstr>Reading Data: summary </vt:lpstr>
      <vt:lpstr>PowerPoint Presentation</vt:lpstr>
      <vt:lpstr>PowerPoint Presentation</vt:lpstr>
      <vt:lpstr>PowerPoint Presentation</vt:lpstr>
      <vt:lpstr>R Packages for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 Packages for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 </dc:title>
  <dc:creator>Sabriya Syed</dc:creator>
  <cp:lastModifiedBy>Sabriya Syed</cp:lastModifiedBy>
  <cp:revision>29</cp:revision>
  <dcterms:created xsi:type="dcterms:W3CDTF">2020-07-16T20:27:59Z</dcterms:created>
  <dcterms:modified xsi:type="dcterms:W3CDTF">2020-07-20T20:46:38Z</dcterms:modified>
</cp:coreProperties>
</file>